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9" r:id="rId1"/>
    <p:sldMasterId id="2147483650" r:id="rId2"/>
    <p:sldMasterId id="2147483654" r:id="rId3"/>
  </p:sldMasterIdLst>
  <p:notesMasterIdLst>
    <p:notesMasterId r:id="rId36"/>
  </p:notesMasterIdLst>
  <p:handoutMasterIdLst>
    <p:handoutMasterId r:id="rId37"/>
  </p:handoutMasterIdLst>
  <p:sldIdLst>
    <p:sldId id="256" r:id="rId4"/>
    <p:sldId id="315" r:id="rId5"/>
    <p:sldId id="327" r:id="rId6"/>
    <p:sldId id="329" r:id="rId7"/>
    <p:sldId id="332" r:id="rId8"/>
    <p:sldId id="328" r:id="rId9"/>
    <p:sldId id="330" r:id="rId10"/>
    <p:sldId id="257" r:id="rId11"/>
    <p:sldId id="325" r:id="rId12"/>
    <p:sldId id="294" r:id="rId13"/>
    <p:sldId id="287" r:id="rId14"/>
    <p:sldId id="324" r:id="rId15"/>
    <p:sldId id="296" r:id="rId16"/>
    <p:sldId id="263" r:id="rId17"/>
    <p:sldId id="264" r:id="rId18"/>
    <p:sldId id="265" r:id="rId19"/>
    <p:sldId id="323" r:id="rId20"/>
    <p:sldId id="303" r:id="rId21"/>
    <p:sldId id="334" r:id="rId22"/>
    <p:sldId id="333" r:id="rId23"/>
    <p:sldId id="276" r:id="rId24"/>
    <p:sldId id="295" r:id="rId25"/>
    <p:sldId id="326" r:id="rId26"/>
    <p:sldId id="297" r:id="rId27"/>
    <p:sldId id="301" r:id="rId28"/>
    <p:sldId id="298" r:id="rId29"/>
    <p:sldId id="302" r:id="rId30"/>
    <p:sldId id="282" r:id="rId31"/>
    <p:sldId id="283" r:id="rId32"/>
    <p:sldId id="290" r:id="rId33"/>
    <p:sldId id="306" r:id="rId34"/>
    <p:sldId id="267" r:id="rId35"/>
  </p:sldIdLst>
  <p:sldSz cx="9144000" cy="6858000" type="screen4x3"/>
  <p:notesSz cx="6858000" cy="9144000"/>
  <p:defaultTextStyle>
    <a:defPPr>
      <a:defRPr lang="en-GB"/>
    </a:defPPr>
    <a:lvl1pPr algn="l" defTabSz="457200" rtl="0" eaLnBrk="0" fontAlgn="base" hangingPunct="0">
      <a:spcBef>
        <a:spcPct val="0"/>
      </a:spcBef>
      <a:spcAft>
        <a:spcPct val="0"/>
      </a:spcAft>
      <a:defRPr sz="2400" kern="1200">
        <a:solidFill>
          <a:schemeClr val="bg1"/>
        </a:solidFill>
        <a:latin typeface="Arial" charset="0"/>
        <a:ea typeface="ＭＳ Ｐゴシック" charset="-128"/>
        <a:cs typeface="+mn-cs"/>
      </a:defRPr>
    </a:lvl1pPr>
    <a:lvl2pPr marL="742950" indent="-285750" algn="l" defTabSz="457200" rtl="0" eaLnBrk="0" fontAlgn="base" hangingPunct="0">
      <a:spcBef>
        <a:spcPct val="0"/>
      </a:spcBef>
      <a:spcAft>
        <a:spcPct val="0"/>
      </a:spcAft>
      <a:defRPr sz="2400" kern="1200">
        <a:solidFill>
          <a:schemeClr val="bg1"/>
        </a:solidFill>
        <a:latin typeface="Arial" charset="0"/>
        <a:ea typeface="ＭＳ Ｐゴシック" charset="-128"/>
        <a:cs typeface="+mn-cs"/>
      </a:defRPr>
    </a:lvl2pPr>
    <a:lvl3pPr marL="1143000" indent="-228600" algn="l" defTabSz="457200" rtl="0" eaLnBrk="0" fontAlgn="base" hangingPunct="0">
      <a:spcBef>
        <a:spcPct val="0"/>
      </a:spcBef>
      <a:spcAft>
        <a:spcPct val="0"/>
      </a:spcAft>
      <a:defRPr sz="2400" kern="1200">
        <a:solidFill>
          <a:schemeClr val="bg1"/>
        </a:solidFill>
        <a:latin typeface="Arial" charset="0"/>
        <a:ea typeface="ＭＳ Ｐゴシック" charset="-128"/>
        <a:cs typeface="+mn-cs"/>
      </a:defRPr>
    </a:lvl3pPr>
    <a:lvl4pPr marL="1600200" indent="-228600" algn="l" defTabSz="457200" rtl="0" eaLnBrk="0" fontAlgn="base" hangingPunct="0">
      <a:spcBef>
        <a:spcPct val="0"/>
      </a:spcBef>
      <a:spcAft>
        <a:spcPct val="0"/>
      </a:spcAft>
      <a:defRPr sz="2400" kern="1200">
        <a:solidFill>
          <a:schemeClr val="bg1"/>
        </a:solidFill>
        <a:latin typeface="Arial" charset="0"/>
        <a:ea typeface="ＭＳ Ｐゴシック" charset="-128"/>
        <a:cs typeface="+mn-cs"/>
      </a:defRPr>
    </a:lvl4pPr>
    <a:lvl5pPr marL="2057400" indent="-228600" algn="l" defTabSz="457200" rtl="0" eaLnBrk="0" fontAlgn="base" hangingPunct="0">
      <a:spcBef>
        <a:spcPct val="0"/>
      </a:spcBef>
      <a:spcAft>
        <a:spcPct val="0"/>
      </a:spcAft>
      <a:defRPr sz="2400" kern="1200">
        <a:solidFill>
          <a:schemeClr val="bg1"/>
        </a:solidFill>
        <a:latin typeface="Arial" charset="0"/>
        <a:ea typeface="ＭＳ Ｐゴシック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bg1"/>
        </a:solidFill>
        <a:latin typeface="Arial" charset="0"/>
        <a:ea typeface="ＭＳ Ｐゴシック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bg1"/>
        </a:solidFill>
        <a:latin typeface="Arial" charset="0"/>
        <a:ea typeface="ＭＳ Ｐゴシック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bg1"/>
        </a:solidFill>
        <a:latin typeface="Arial" charset="0"/>
        <a:ea typeface="ＭＳ Ｐゴシック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bg1"/>
        </a:solidFill>
        <a:latin typeface="Arial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873"/>
    <p:restoredTop sz="94694"/>
  </p:normalViewPr>
  <p:slideViewPr>
    <p:cSldViewPr>
      <p:cViewPr varScale="1">
        <p:scale>
          <a:sx n="117" d="100"/>
          <a:sy n="117" d="100"/>
        </p:scale>
        <p:origin x="2416" y="168"/>
      </p:cViewPr>
      <p:guideLst>
        <p:guide orient="horz" pos="2160"/>
        <p:guide pos="2880"/>
      </p:guideLst>
    </p:cSldViewPr>
  </p:slideViewPr>
  <p:outlineViewPr>
    <p:cViewPr varScale="1">
      <p:scale>
        <a:sx n="170" d="200"/>
        <a:sy n="170" d="2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viewProps" Target="viewProps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buClr>
                <a:srgbClr val="000000"/>
              </a:buClr>
              <a:buSzPct val="100000"/>
              <a:buFont typeface="Times New Roman" charset="0"/>
              <a:buNone/>
              <a:defRPr sz="1200"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buClr>
                <a:srgbClr val="000000"/>
              </a:buClr>
              <a:buSzPct val="100000"/>
              <a:buFont typeface="Times New Roman" charset="0"/>
              <a:buNone/>
              <a:defRPr sz="1200"/>
            </a:lvl1pPr>
          </a:lstStyle>
          <a:p>
            <a:pPr>
              <a:defRPr/>
            </a:pPr>
            <a:fld id="{86211CF4-95D9-F745-A667-9438A1BE52A6}" type="datetimeFigureOut">
              <a:rPr lang="en-US" altLang="x-none"/>
              <a:pPr>
                <a:defRPr/>
              </a:pPr>
              <a:t>9/24/25</a:t>
            </a:fld>
            <a:endParaRPr lang="en-US" altLang="x-non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buClr>
                <a:srgbClr val="000000"/>
              </a:buClr>
              <a:buSzPct val="100000"/>
              <a:buFont typeface="Times New Roman" charset="0"/>
              <a:buNone/>
              <a:defRPr sz="1200"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buClr>
                <a:srgbClr val="000000"/>
              </a:buClr>
              <a:buSzPct val="100000"/>
              <a:buFont typeface="Times New Roman" charset="0"/>
              <a:buNone/>
              <a:defRPr sz="1200"/>
            </a:lvl1pPr>
          </a:lstStyle>
          <a:p>
            <a:pPr>
              <a:defRPr/>
            </a:pPr>
            <a:fld id="{8A13EF08-63AF-DA4E-AD7A-D9A136F4BD14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AutoShape 1"/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sp>
        <p:nvSpPr>
          <p:cNvPr id="148483" name="Text Box 2"/>
          <p:cNvSpPr txBox="1"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3884613" y="0"/>
            <a:ext cx="2970212" cy="455613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marL="215900" indent="-215900" algn="r" eaLnBrk="1" hangingPunct="1">
              <a:buClr>
                <a:srgbClr val="000000"/>
              </a:buClr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Arial Unicode MS" charset="0"/>
                <a:cs typeface="Arial Unicode MS" charset="0"/>
              </a:defRPr>
            </a:lvl1pPr>
          </a:lstStyle>
          <a:p>
            <a:pPr>
              <a:defRPr/>
            </a:pPr>
            <a:endParaRPr lang="en-US" altLang="x-none"/>
          </a:p>
        </p:txBody>
      </p:sp>
      <p:sp>
        <p:nvSpPr>
          <p:cNvPr id="148485" name="Rectangle 4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0413" cy="3427413"/>
          </a:xfrm>
          <a:prstGeom prst="rect">
            <a:avLst/>
          </a:prstGeom>
          <a:noFill/>
          <a:ln w="12600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3317" name="Rectangle 5"/>
          <p:cNvSpPr>
            <a:spLocks noGrp="1" noChangeArrowheads="1"/>
          </p:cNvSpPr>
          <p:nvPr>
            <p:ph type="body"/>
          </p:nvPr>
        </p:nvSpPr>
        <p:spPr bwMode="auto">
          <a:xfrm>
            <a:off x="685800" y="4343400"/>
            <a:ext cx="5484813" cy="4113213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noProof="0"/>
          </a:p>
        </p:txBody>
      </p:sp>
      <p:sp>
        <p:nvSpPr>
          <p:cNvPr id="148487" name="Text Box 6"/>
          <p:cNvSpPr txBox="1">
            <a:spLocks noChangeArrowheads="1"/>
          </p:cNvSpPr>
          <p:nvPr/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sp>
        <p:nvSpPr>
          <p:cNvPr id="13319" name="Rectangle 7"/>
          <p:cNvSpPr>
            <a:spLocks noGrp="1" noChangeArrowheads="1"/>
          </p:cNvSpPr>
          <p:nvPr>
            <p:ph type="sldNum"/>
          </p:nvPr>
        </p:nvSpPr>
        <p:spPr bwMode="auto">
          <a:xfrm>
            <a:off x="3884613" y="8685213"/>
            <a:ext cx="2970212" cy="455612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 marL="215900" indent="-215900" algn="r" eaLnBrk="1" hangingPunct="1">
              <a:buClr>
                <a:srgbClr val="000000"/>
              </a:buClr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</a:defRPr>
            </a:lvl1pPr>
          </a:lstStyle>
          <a:p>
            <a:pPr>
              <a:defRPr/>
            </a:pPr>
            <a:fld id="{93957132-C3D2-0B41-8DF0-69358282AA49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0"/>
        <a:cs typeface="ＭＳ Ｐゴシック" charset="0"/>
      </a:defRPr>
    </a:lvl1pPr>
    <a:lvl2pPr marL="742950" indent="-28575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0"/>
        <a:cs typeface="+mn-cs"/>
      </a:defRPr>
    </a:lvl2pPr>
    <a:lvl3pPr marL="11430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0"/>
        <a:cs typeface="+mn-cs"/>
      </a:defRPr>
    </a:lvl3pPr>
    <a:lvl4pPr marL="16002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0"/>
        <a:cs typeface="+mn-cs"/>
      </a:defRPr>
    </a:lvl4pPr>
    <a:lvl5pPr marL="20574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SzPct val="45000"/>
              <a:buFont typeface="Wingdings" charset="2"/>
              <a:buNone/>
            </a:pPr>
            <a:fld id="{B5C3C74D-D62E-A54E-A0E0-894F3E246E15}" type="slidenum">
              <a:rPr lang="en-US" altLang="x-none"/>
              <a:pPr>
                <a:spcBef>
                  <a:spcPct val="0"/>
                </a:spcBef>
                <a:buSzPct val="45000"/>
                <a:buFont typeface="Wingdings" charset="2"/>
                <a:buNone/>
              </a:pPr>
              <a:t>1</a:t>
            </a:fld>
            <a:endParaRPr lang="en-US" altLang="x-none"/>
          </a:p>
        </p:txBody>
      </p:sp>
      <p:sp>
        <p:nvSpPr>
          <p:cNvPr id="151555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</p:spPr>
      </p:sp>
      <p:sp>
        <p:nvSpPr>
          <p:cNvPr id="45058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/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7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SzPct val="45000"/>
              <a:buFont typeface="Wingdings" charset="2"/>
              <a:buNone/>
            </a:pPr>
            <a:fld id="{6EE3A733-988A-4746-A92D-DD6E9648E468}" type="slidenum">
              <a:rPr lang="en-US" altLang="x-none"/>
              <a:pPr>
                <a:spcBef>
                  <a:spcPct val="0"/>
                </a:spcBef>
                <a:buSzPct val="45000"/>
                <a:buFont typeface="Wingdings" charset="2"/>
                <a:buNone/>
              </a:pPr>
              <a:t>17</a:t>
            </a:fld>
            <a:endParaRPr lang="en-US" altLang="x-none"/>
          </a:p>
        </p:txBody>
      </p:sp>
      <p:sp>
        <p:nvSpPr>
          <p:cNvPr id="178179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</p:spPr>
      </p:sp>
      <p:sp>
        <p:nvSpPr>
          <p:cNvPr id="54274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/>
          </a:extLst>
        </p:spPr>
        <p:txBody>
          <a:bodyPr wrap="none" anchor="ctr"/>
          <a:lstStyle/>
          <a:p>
            <a:pPr>
              <a:defRPr/>
            </a:pPr>
            <a:r>
              <a:rPr lang="en-US" dirty="0">
                <a:cs typeface="+mn-cs"/>
              </a:rPr>
              <a:t>Describe the importance of the homework and address concerns about rigidity for grad students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2A570906-C557-7A46-B050-71FF7E51BD95}" type="slidenum">
              <a:rPr lang="en-US"/>
              <a:pPr>
                <a:defRPr/>
              </a:pPr>
              <a:t>18</a:t>
            </a:fld>
            <a:endParaRPr lang="en-US"/>
          </a:p>
        </p:txBody>
      </p:sp>
      <p:sp>
        <p:nvSpPr>
          <p:cNvPr id="46081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46082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46578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2A570906-C557-7A46-B050-71FF7E51BD95}" type="slidenum">
              <a:rPr lang="en-US"/>
              <a:pPr>
                <a:defRPr/>
              </a:pPr>
              <a:t>19</a:t>
            </a:fld>
            <a:endParaRPr lang="en-US"/>
          </a:p>
        </p:txBody>
      </p:sp>
      <p:sp>
        <p:nvSpPr>
          <p:cNvPr id="46081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46082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9655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2A570906-C557-7A46-B050-71FF7E51BD95}" type="slidenum">
              <a:rPr lang="en-US"/>
              <a:pPr>
                <a:defRPr/>
              </a:pPr>
              <a:t>20</a:t>
            </a:fld>
            <a:endParaRPr lang="en-US"/>
          </a:p>
        </p:txBody>
      </p:sp>
      <p:sp>
        <p:nvSpPr>
          <p:cNvPr id="46081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46082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437454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2A570906-C557-7A46-B050-71FF7E51BD95}" type="slidenum">
              <a:rPr lang="en-US"/>
              <a:pPr>
                <a:defRPr/>
              </a:pPr>
              <a:t>21</a:t>
            </a:fld>
            <a:endParaRPr lang="en-US"/>
          </a:p>
        </p:txBody>
      </p:sp>
      <p:sp>
        <p:nvSpPr>
          <p:cNvPr id="46081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46082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388870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/>
          </p:nvPr>
        </p:nvSpPr>
        <p:spPr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marL="215900" indent="-215900"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706E838A-9EE9-654A-B91E-CD19111A9618}" type="slidenum">
              <a:rPr lang="en-US" altLang="x-none" sz="1200">
                <a:solidFill>
                  <a:srgbClr val="000000"/>
                </a:solidFill>
                <a:latin typeface="Times New Roman" charset="0"/>
              </a:rPr>
              <a:pPr eaLnBrk="1" hangingPunct="1"/>
              <a:t>22</a:t>
            </a:fld>
            <a:endParaRPr lang="en-US" altLang="x-none" sz="120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46081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46082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956447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/>
          </p:nvPr>
        </p:nvSpPr>
        <p:spPr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marL="215900" indent="-215900"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D7941E97-C251-7149-8408-087F56743511}" type="slidenum">
              <a:rPr lang="en-US" altLang="x-none" sz="1200">
                <a:solidFill>
                  <a:srgbClr val="000000"/>
                </a:solidFill>
                <a:latin typeface="Times New Roman" charset="0"/>
              </a:rPr>
              <a:pPr eaLnBrk="1" hangingPunct="1"/>
              <a:t>23</a:t>
            </a:fld>
            <a:endParaRPr lang="en-US" altLang="x-none" sz="120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46081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46082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382653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/>
          </p:nvPr>
        </p:nvSpPr>
        <p:spPr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marL="215900" indent="-215900"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D7941E97-C251-7149-8408-087F56743511}" type="slidenum">
              <a:rPr lang="en-US" altLang="x-none" sz="1200">
                <a:solidFill>
                  <a:srgbClr val="000000"/>
                </a:solidFill>
                <a:latin typeface="Times New Roman" charset="0"/>
              </a:rPr>
              <a:pPr eaLnBrk="1" hangingPunct="1"/>
              <a:t>24</a:t>
            </a:fld>
            <a:endParaRPr lang="en-US" altLang="x-none" sz="120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46081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46082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341541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2A570906-C557-7A46-B050-71FF7E51BD95}" type="slidenum">
              <a:rPr lang="en-US"/>
              <a:pPr>
                <a:defRPr/>
              </a:pPr>
              <a:t>26</a:t>
            </a:fld>
            <a:endParaRPr lang="en-US"/>
          </a:p>
        </p:txBody>
      </p:sp>
      <p:sp>
        <p:nvSpPr>
          <p:cNvPr id="46081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46082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166364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2A570906-C557-7A46-B050-71FF7E51BD95}" type="slidenum">
              <a:rPr lang="en-US"/>
              <a:pPr>
                <a:defRPr/>
              </a:pPr>
              <a:t>27</a:t>
            </a:fld>
            <a:endParaRPr lang="en-US"/>
          </a:p>
        </p:txBody>
      </p:sp>
      <p:sp>
        <p:nvSpPr>
          <p:cNvPr id="46081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46082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616807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SzPct val="45000"/>
              <a:buFont typeface="Wingdings" charset="2"/>
              <a:buNone/>
            </a:pPr>
            <a:fld id="{07C57594-F101-AD4A-95A0-BEEBCB4C419D}" type="slidenum">
              <a:rPr lang="en-US" altLang="x-none"/>
              <a:pPr>
                <a:spcBef>
                  <a:spcPct val="0"/>
                </a:spcBef>
                <a:buSzPct val="45000"/>
                <a:buFont typeface="Wingdings" charset="2"/>
                <a:buNone/>
              </a:pPr>
              <a:t>2</a:t>
            </a:fld>
            <a:endParaRPr lang="en-US" altLang="x-none"/>
          </a:p>
        </p:txBody>
      </p:sp>
      <p:sp>
        <p:nvSpPr>
          <p:cNvPr id="153603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</p:spPr>
      </p:sp>
      <p:sp>
        <p:nvSpPr>
          <p:cNvPr id="48130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/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2A570906-C557-7A46-B050-71FF7E51BD95}" type="slidenum">
              <a:rPr lang="en-US"/>
              <a:pPr>
                <a:defRPr/>
              </a:pPr>
              <a:t>28</a:t>
            </a:fld>
            <a:endParaRPr lang="en-US"/>
          </a:p>
        </p:txBody>
      </p:sp>
      <p:sp>
        <p:nvSpPr>
          <p:cNvPr id="46081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46082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1346175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2A570906-C557-7A46-B050-71FF7E51BD95}" type="slidenum">
              <a:rPr lang="en-US"/>
              <a:pPr>
                <a:defRPr/>
              </a:pPr>
              <a:t>29</a:t>
            </a:fld>
            <a:endParaRPr lang="en-US"/>
          </a:p>
        </p:txBody>
      </p:sp>
      <p:sp>
        <p:nvSpPr>
          <p:cNvPr id="46081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46082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2308948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/>
          </p:nvPr>
        </p:nvSpPr>
        <p:spPr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marL="215900" indent="-215900"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3C7F27C8-1323-D040-B4BA-E8CDE9A50827}" type="slidenum">
              <a:rPr lang="en-US" altLang="x-none" sz="1200">
                <a:solidFill>
                  <a:srgbClr val="000000"/>
                </a:solidFill>
                <a:latin typeface="Times New Roman" charset="0"/>
              </a:rPr>
              <a:pPr eaLnBrk="1" hangingPunct="1"/>
              <a:t>30</a:t>
            </a:fld>
            <a:endParaRPr lang="en-US" altLang="x-none" sz="120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46081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46082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2408066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2A570906-C557-7A46-B050-71FF7E51BD95}" type="slidenum">
              <a:rPr lang="en-US"/>
              <a:pPr>
                <a:defRPr/>
              </a:pPr>
              <a:t>31</a:t>
            </a:fld>
            <a:endParaRPr lang="en-US"/>
          </a:p>
        </p:txBody>
      </p:sp>
      <p:sp>
        <p:nvSpPr>
          <p:cNvPr id="46081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46082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4269757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SzPct val="45000"/>
              <a:buFont typeface="Wingdings" charset="2"/>
              <a:buNone/>
            </a:pPr>
            <a:fld id="{6263C0BD-BF43-B140-AE76-DECCEE9D31F8}" type="slidenum">
              <a:rPr lang="en-US" altLang="x-none"/>
              <a:pPr>
                <a:spcBef>
                  <a:spcPct val="0"/>
                </a:spcBef>
                <a:buSzPct val="45000"/>
                <a:buFont typeface="Wingdings" charset="2"/>
                <a:buNone/>
              </a:pPr>
              <a:t>32</a:t>
            </a:fld>
            <a:endParaRPr lang="en-US" altLang="x-none"/>
          </a:p>
        </p:txBody>
      </p:sp>
      <p:sp>
        <p:nvSpPr>
          <p:cNvPr id="180227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</p:spPr>
      </p:sp>
      <p:sp>
        <p:nvSpPr>
          <p:cNvPr id="56322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/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SzPct val="45000"/>
              <a:buFont typeface="Wingdings" charset="2"/>
              <a:buNone/>
            </a:pPr>
            <a:fld id="{B934ED47-A15F-884D-97FF-79A975641559}" type="slidenum">
              <a:rPr lang="en-US" altLang="x-none"/>
              <a:pPr>
                <a:spcBef>
                  <a:spcPct val="0"/>
                </a:spcBef>
                <a:buSzPct val="45000"/>
                <a:buFont typeface="Wingdings" charset="2"/>
                <a:buNone/>
              </a:pPr>
              <a:t>8</a:t>
            </a:fld>
            <a:endParaRPr lang="en-US" altLang="x-none"/>
          </a:p>
        </p:txBody>
      </p:sp>
      <p:sp>
        <p:nvSpPr>
          <p:cNvPr id="155651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</p:spPr>
      </p:sp>
      <p:sp>
        <p:nvSpPr>
          <p:cNvPr id="46082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/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SzPct val="45000"/>
              <a:buFont typeface="Wingdings" charset="2"/>
              <a:buNone/>
            </a:pPr>
            <a:fld id="{8EAE2D43-B533-FC4B-8C40-E4ECD9751156}" type="slidenum">
              <a:rPr lang="en-US" altLang="x-none"/>
              <a:pPr>
                <a:spcBef>
                  <a:spcPct val="0"/>
                </a:spcBef>
                <a:buSzPct val="45000"/>
                <a:buFont typeface="Wingdings" charset="2"/>
                <a:buNone/>
              </a:pPr>
              <a:t>10</a:t>
            </a:fld>
            <a:endParaRPr lang="en-US" altLang="x-none"/>
          </a:p>
        </p:txBody>
      </p:sp>
      <p:sp>
        <p:nvSpPr>
          <p:cNvPr id="161795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</p:spPr>
      </p:sp>
      <p:sp>
        <p:nvSpPr>
          <p:cNvPr id="47106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/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>
              <a:defRPr/>
            </a:pPr>
            <a:fld id="{93957132-C3D2-0B41-8DF0-69358282AA49}" type="slidenum">
              <a:rPr lang="en-US" altLang="x-none" smtClean="0"/>
              <a:pPr>
                <a:defRPr/>
              </a:pPr>
              <a:t>11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6730405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1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168963" name="Slide Number Placeholder 3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SzPct val="45000"/>
              <a:buFont typeface="Wingdings" charset="2"/>
              <a:buNone/>
            </a:pPr>
            <a:fld id="{FDE41602-C361-A14E-8648-CBD79877F6E1}" type="slidenum">
              <a:rPr lang="en-US" altLang="x-none"/>
              <a:pPr>
                <a:spcBef>
                  <a:spcPct val="0"/>
                </a:spcBef>
                <a:buSzPct val="45000"/>
                <a:buFont typeface="Wingdings" charset="2"/>
                <a:buNone/>
              </a:pPr>
              <a:t>12</a:t>
            </a:fld>
            <a:endParaRPr lang="en-US" altLang="x-none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SzPct val="45000"/>
              <a:buFont typeface="Wingdings" charset="2"/>
              <a:buNone/>
            </a:pPr>
            <a:fld id="{5F0EB34E-48D6-7B4A-ABA7-F892B36D1E34}" type="slidenum">
              <a:rPr lang="en-US" altLang="x-none"/>
              <a:pPr>
                <a:spcBef>
                  <a:spcPct val="0"/>
                </a:spcBef>
                <a:buSzPct val="45000"/>
                <a:buFont typeface="Wingdings" charset="2"/>
                <a:buNone/>
              </a:pPr>
              <a:t>14</a:t>
            </a:fld>
            <a:endParaRPr lang="en-US" altLang="x-none"/>
          </a:p>
        </p:txBody>
      </p:sp>
      <p:sp>
        <p:nvSpPr>
          <p:cNvPr id="172035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</p:spPr>
      </p:sp>
      <p:sp>
        <p:nvSpPr>
          <p:cNvPr id="52226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/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SzPct val="45000"/>
              <a:buFont typeface="Wingdings" charset="2"/>
              <a:buNone/>
            </a:pPr>
            <a:fld id="{150D3389-E880-7649-BD3B-48B97852FBA9}" type="slidenum">
              <a:rPr lang="en-US" altLang="x-none"/>
              <a:pPr>
                <a:spcBef>
                  <a:spcPct val="0"/>
                </a:spcBef>
                <a:buSzPct val="45000"/>
                <a:buFont typeface="Wingdings" charset="2"/>
                <a:buNone/>
              </a:pPr>
              <a:t>15</a:t>
            </a:fld>
            <a:endParaRPr lang="en-US" altLang="x-none"/>
          </a:p>
        </p:txBody>
      </p:sp>
      <p:sp>
        <p:nvSpPr>
          <p:cNvPr id="174083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</p:spPr>
      </p:sp>
      <p:sp>
        <p:nvSpPr>
          <p:cNvPr id="53250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/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SzPct val="45000"/>
              <a:buFont typeface="Wingdings" charset="2"/>
              <a:buNone/>
            </a:pPr>
            <a:fld id="{3E3BA4AE-70A0-E243-9BD6-E70614CD48F8}" type="slidenum">
              <a:rPr lang="en-US" altLang="x-none"/>
              <a:pPr>
                <a:spcBef>
                  <a:spcPct val="0"/>
                </a:spcBef>
                <a:buSzPct val="45000"/>
                <a:buFont typeface="Wingdings" charset="2"/>
                <a:buNone/>
              </a:pPr>
              <a:t>16</a:t>
            </a:fld>
            <a:endParaRPr lang="en-US" altLang="x-none"/>
          </a:p>
        </p:txBody>
      </p:sp>
      <p:sp>
        <p:nvSpPr>
          <p:cNvPr id="176131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</p:spPr>
      </p:sp>
      <p:sp>
        <p:nvSpPr>
          <p:cNvPr id="54274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/>
          </a:extLst>
        </p:spPr>
        <p:txBody>
          <a:bodyPr wrap="none" anchor="ctr"/>
          <a:lstStyle/>
          <a:p>
            <a:pPr>
              <a:defRPr/>
            </a:pPr>
            <a:r>
              <a:rPr lang="en-US" dirty="0">
                <a:cs typeface="+mn-cs"/>
              </a:rPr>
              <a:t>Describe the importance of the homework and address concerns about rigidity for grad students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8BD1D8C-DEC7-944C-B3F4-30363805024F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7891583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1508172-C904-6841-9C84-314DB2AB0EEA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8093422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4CC5EE1-89EC-2542-882C-3B0D7AC91064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536411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5" name="Rectangle 13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B52CDE4-A5D6-3F4D-9992-7AEF4E963089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7806343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5" name="Rectangle 13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865D0E-5061-C548-88EE-5569DA521AB2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14345033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5" name="Rectangle 13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6D4FAA5-E750-FD42-BB70-05D04FC3757C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385561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1417D4C-B480-2040-B276-02261CAD922A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84033465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2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8" name="Rectangle 13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DA216E8-4824-1B45-B97A-7E7BDA5F9E37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65199987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2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4" name="Rectangle 13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F6D2299-EAF9-894D-8C21-76A661BAF7C5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4587748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2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3" name="Rectangle 13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82B1CBC-BE39-E649-8CCA-3D8B5AE24183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07210799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 vert="horz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DA7C572-D1DB-1F46-AC69-DFA2CED93C9D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768357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1101EB6-3B03-3046-B01F-9CE2F70221C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52572071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940A4D0-ED9A-A744-9891-17C90425396F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10930595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5" name="Rectangle 13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6ADD4EE-BAA4-2E4B-88A1-C488F2D9E1A6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4517462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5" name="Rectangle 13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0C46327-57F7-7B4E-B74E-731B923F2313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1686261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6215745-8A22-E04E-9C4C-0FC965744FE9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00376980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8D49803-D2EC-7549-88F0-666E72153334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87506545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49F1AA5-1461-FF4B-9152-C2084F39B67A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04998207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BDAA7FB-2B84-D942-A798-0015113DF4C0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96853528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8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24C65FF-0657-3440-B41D-69F0CF468B33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03943569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5F3A47B-B38C-184F-B00C-3A36C770291A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632474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3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27F8ADA-C949-394C-AE71-B5975E4751C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6396164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9572DF-060E-9344-83AB-9ACB6D9892FF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04038366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 vert="horz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538DDE4-E0F1-8941-B60D-9BFB4ADDA433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52380256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6299EB-87B8-574F-88CC-CDDB413AB566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01424090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9415434-5594-334E-9DF9-4BF964F0B1E3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76913367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26F2A75-24E9-8B47-995C-BFE8FFAFD4FF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9185830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4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6" name="Rectangle 15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F684395-9A8C-514E-B025-52D13B06300A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9164542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4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8" name="Rectangle 15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FD4E343-6B6A-5F48-8B07-A3BF0A7EE143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0930567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4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098A940-B038-6647-873E-0F63F58DB1D4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4293446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4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3" name="Rectangle 15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35BF5D3-DDD5-5E48-967C-78E2F6B606F8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2438269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 vert="horz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4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6" name="Rectangle 15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2C6977F-6D06-854F-ACFD-7865602D1A43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3939304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4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6" name="Rectangle 15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5903304-C510-4B4F-8ADE-26AF6B59BC28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889732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2.jpe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14" name="Group 1"/>
          <p:cNvGrpSpPr>
            <a:grpSpLocks/>
          </p:cNvGrpSpPr>
          <p:nvPr/>
        </p:nvGrpSpPr>
        <p:grpSpPr bwMode="auto">
          <a:xfrm>
            <a:off x="8167688" y="6348413"/>
            <a:ext cx="593725" cy="398462"/>
            <a:chOff x="5145" y="3999"/>
            <a:chExt cx="374" cy="251"/>
          </a:xfrm>
        </p:grpSpPr>
        <p:sp>
          <p:nvSpPr>
            <p:cNvPr id="13327" name="Freeform 2"/>
            <p:cNvSpPr>
              <a:spLocks noChangeArrowheads="1"/>
            </p:cNvSpPr>
            <p:nvPr/>
          </p:nvSpPr>
          <p:spPr bwMode="auto">
            <a:xfrm flipV="1">
              <a:off x="5168" y="4019"/>
              <a:ext cx="324" cy="206"/>
            </a:xfrm>
            <a:custGeom>
              <a:avLst/>
              <a:gdLst>
                <a:gd name="T0" fmla="*/ 0 w 733146"/>
                <a:gd name="T1" fmla="*/ 0 h 494505"/>
                <a:gd name="T2" fmla="*/ 0 w 733146"/>
                <a:gd name="T3" fmla="*/ 0 h 494505"/>
                <a:gd name="T4" fmla="*/ 0 w 733146"/>
                <a:gd name="T5" fmla="*/ 0 h 494505"/>
                <a:gd name="T6" fmla="*/ 0 w 733146"/>
                <a:gd name="T7" fmla="*/ 0 h 494505"/>
                <a:gd name="T8" fmla="*/ 0 w 733146"/>
                <a:gd name="T9" fmla="*/ 0 h 4945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33146" h="494505">
                  <a:moveTo>
                    <a:pt x="0" y="494505"/>
                  </a:moveTo>
                  <a:lnTo>
                    <a:pt x="123626" y="0"/>
                  </a:lnTo>
                  <a:lnTo>
                    <a:pt x="609520" y="0"/>
                  </a:lnTo>
                  <a:lnTo>
                    <a:pt x="733146" y="494505"/>
                  </a:lnTo>
                  <a:lnTo>
                    <a:pt x="0" y="4945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13328" name="Picture 3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5" y="3999"/>
              <a:ext cx="374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3315" name="Rectangle 4"/>
          <p:cNvSpPr>
            <a:spLocks noChangeArrowheads="1"/>
          </p:cNvSpPr>
          <p:nvPr/>
        </p:nvSpPr>
        <p:spPr bwMode="auto">
          <a:xfrm>
            <a:off x="228600" y="254000"/>
            <a:ext cx="8686800" cy="6418263"/>
          </a:xfrm>
          <a:prstGeom prst="rect">
            <a:avLst/>
          </a:prstGeom>
          <a:noFill/>
          <a:ln w="22320" cap="sq">
            <a:solidFill>
              <a:srgbClr val="3B185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pic>
        <p:nvPicPr>
          <p:cNvPr id="13316" name="Picture 5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7" name="Picture 6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8" name="Rectangle 7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rgbClr val="3B185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sp>
        <p:nvSpPr>
          <p:cNvPr id="13319" name="Rectangle 8"/>
          <p:cNvSpPr>
            <a:spLocks noChangeArrowheads="1"/>
          </p:cNvSpPr>
          <p:nvPr/>
        </p:nvSpPr>
        <p:spPr bwMode="auto">
          <a:xfrm>
            <a:off x="228600" y="254000"/>
            <a:ext cx="8686800" cy="6418263"/>
          </a:xfrm>
          <a:prstGeom prst="rect">
            <a:avLst/>
          </a:prstGeom>
          <a:noFill/>
          <a:ln w="22320" cap="sq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sp>
        <p:nvSpPr>
          <p:cNvPr id="13320" name="Rectangle 9"/>
          <p:cNvSpPr>
            <a:spLocks noChangeArrowheads="1"/>
          </p:cNvSpPr>
          <p:nvPr/>
        </p:nvSpPr>
        <p:spPr bwMode="auto">
          <a:xfrm>
            <a:off x="447675" y="152400"/>
            <a:ext cx="3314700" cy="215900"/>
          </a:xfrm>
          <a:prstGeom prst="rect">
            <a:avLst/>
          </a:prstGeom>
          <a:solidFill>
            <a:srgbClr val="3B185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pic>
        <p:nvPicPr>
          <p:cNvPr id="13321" name="Picture 10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22" name="Freeform 11"/>
          <p:cNvSpPr>
            <a:spLocks noChangeArrowheads="1"/>
          </p:cNvSpPr>
          <p:nvPr/>
        </p:nvSpPr>
        <p:spPr bwMode="auto">
          <a:xfrm flipV="1">
            <a:off x="8167688" y="6346825"/>
            <a:ext cx="585787" cy="396875"/>
          </a:xfrm>
          <a:custGeom>
            <a:avLst/>
            <a:gdLst>
              <a:gd name="T0" fmla="*/ 0 w 585787"/>
              <a:gd name="T1" fmla="*/ 396875 h 396875"/>
              <a:gd name="T2" fmla="*/ 99219 w 585787"/>
              <a:gd name="T3" fmla="*/ 0 h 396875"/>
              <a:gd name="T4" fmla="*/ 486568 w 585787"/>
              <a:gd name="T5" fmla="*/ 0 h 396875"/>
              <a:gd name="T6" fmla="*/ 585787 w 585787"/>
              <a:gd name="T7" fmla="*/ 396875 h 396875"/>
              <a:gd name="T8" fmla="*/ 0 w 585787"/>
              <a:gd name="T9" fmla="*/ 396875 h 39687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585787" h="396875">
                <a:moveTo>
                  <a:pt x="0" y="396875"/>
                </a:moveTo>
                <a:lnTo>
                  <a:pt x="99219" y="0"/>
                </a:lnTo>
                <a:lnTo>
                  <a:pt x="486568" y="0"/>
                </a:lnTo>
                <a:lnTo>
                  <a:pt x="585787" y="396875"/>
                </a:lnTo>
                <a:lnTo>
                  <a:pt x="0" y="396875"/>
                </a:lnTo>
                <a:close/>
              </a:path>
            </a:pathLst>
          </a:custGeom>
          <a:solidFill>
            <a:srgbClr val="3B185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13323" name="Picture 12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9275" y="6348413"/>
            <a:ext cx="5937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24" name="Text Box 13"/>
          <p:cNvSpPr txBox="1">
            <a:spLocks noChangeArrowheads="1"/>
          </p:cNvSpPr>
          <p:nvPr/>
        </p:nvSpPr>
        <p:spPr bwMode="auto">
          <a:xfrm>
            <a:off x="447675" y="5943600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sp>
        <p:nvSpPr>
          <p:cNvPr id="2062" name="Rectangle 14"/>
          <p:cNvSpPr>
            <a:spLocks noGrp="1" noChangeArrowheads="1"/>
          </p:cNvSpPr>
          <p:nvPr>
            <p:ph type="ftr"/>
          </p:nvPr>
        </p:nvSpPr>
        <p:spPr bwMode="auto">
          <a:xfrm>
            <a:off x="3114675" y="5943600"/>
            <a:ext cx="2894013" cy="36353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buClrTx/>
              <a:buSzPct val="100000"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FFFFFF"/>
                </a:solidFill>
                <a:latin typeface="+mn-lt"/>
                <a:ea typeface="ＭＳ Ｐゴシック" charset="0"/>
                <a:cs typeface="Arial Unicode MS" charset="0"/>
              </a:defRPr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2063" name="Rectangle 15"/>
          <p:cNvSpPr>
            <a:spLocks noGrp="1" noChangeArrowheads="1"/>
          </p:cNvSpPr>
          <p:nvPr>
            <p:ph type="sldNum"/>
          </p:nvPr>
        </p:nvSpPr>
        <p:spPr bwMode="auto">
          <a:xfrm>
            <a:off x="6543675" y="5943600"/>
            <a:ext cx="2132013" cy="36353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eaLnBrk="1" hangingPunct="1">
              <a:buClrTx/>
              <a:buSzPct val="100000"/>
              <a:buFontTx/>
              <a:buNone/>
              <a:tabLst>
                <a:tab pos="723900" algn="l"/>
                <a:tab pos="1447800" algn="l"/>
              </a:tabLst>
              <a:defRPr sz="1800">
                <a:solidFill>
                  <a:srgbClr val="FFFFFF"/>
                </a:solidFill>
                <a:latin typeface="Times New Roman" charset="0"/>
              </a:defRPr>
            </a:lvl1pPr>
          </a:lstStyle>
          <a:p>
            <a:pPr>
              <a:defRPr/>
            </a:pPr>
            <a:fld id="{ED15FDF9-6607-0942-BC8F-47D38CB74FBC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948" r:id="rId1"/>
    <p:sldLayoutId id="2147485949" r:id="rId2"/>
    <p:sldLayoutId id="2147485950" r:id="rId3"/>
    <p:sldLayoutId id="2147485951" r:id="rId4"/>
    <p:sldLayoutId id="2147485952" r:id="rId5"/>
    <p:sldLayoutId id="2147485953" r:id="rId6"/>
    <p:sldLayoutId id="2147485954" r:id="rId7"/>
    <p:sldLayoutId id="2147485955" r:id="rId8"/>
    <p:sldLayoutId id="2147485956" r:id="rId9"/>
    <p:sldLayoutId id="2147485957" r:id="rId10"/>
    <p:sldLayoutId id="2147485958" r:id="rId11"/>
  </p:sldLayoutIdLst>
  <p:hf hd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5pPr>
      <a:lvl6pPr marL="25146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6pPr>
      <a:lvl7pPr marL="29718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7pPr>
      <a:lvl8pPr marL="34290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8pPr>
      <a:lvl9pPr marL="38862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4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602" name="Group 1"/>
          <p:cNvGrpSpPr>
            <a:grpSpLocks/>
          </p:cNvGrpSpPr>
          <p:nvPr/>
        </p:nvGrpSpPr>
        <p:grpSpPr bwMode="auto">
          <a:xfrm>
            <a:off x="8167688" y="6348413"/>
            <a:ext cx="593725" cy="398462"/>
            <a:chOff x="5145" y="3999"/>
            <a:chExt cx="374" cy="251"/>
          </a:xfrm>
        </p:grpSpPr>
        <p:sp>
          <p:nvSpPr>
            <p:cNvPr id="25613" name="Freeform 2"/>
            <p:cNvSpPr>
              <a:spLocks noChangeArrowheads="1"/>
            </p:cNvSpPr>
            <p:nvPr/>
          </p:nvSpPr>
          <p:spPr bwMode="auto">
            <a:xfrm flipV="1">
              <a:off x="5168" y="4019"/>
              <a:ext cx="324" cy="206"/>
            </a:xfrm>
            <a:custGeom>
              <a:avLst/>
              <a:gdLst>
                <a:gd name="T0" fmla="*/ 0 w 733146"/>
                <a:gd name="T1" fmla="*/ 0 h 494505"/>
                <a:gd name="T2" fmla="*/ 0 w 733146"/>
                <a:gd name="T3" fmla="*/ 0 h 494505"/>
                <a:gd name="T4" fmla="*/ 0 w 733146"/>
                <a:gd name="T5" fmla="*/ 0 h 494505"/>
                <a:gd name="T6" fmla="*/ 0 w 733146"/>
                <a:gd name="T7" fmla="*/ 0 h 494505"/>
                <a:gd name="T8" fmla="*/ 0 w 733146"/>
                <a:gd name="T9" fmla="*/ 0 h 4945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33146" h="494505">
                  <a:moveTo>
                    <a:pt x="0" y="494505"/>
                  </a:moveTo>
                  <a:lnTo>
                    <a:pt x="123626" y="0"/>
                  </a:lnTo>
                  <a:lnTo>
                    <a:pt x="609520" y="0"/>
                  </a:lnTo>
                  <a:lnTo>
                    <a:pt x="733146" y="494505"/>
                  </a:lnTo>
                  <a:lnTo>
                    <a:pt x="0" y="4945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25614" name="Picture 3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5" y="3999"/>
              <a:ext cx="374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5603" name="Rectangle 4"/>
          <p:cNvSpPr>
            <a:spLocks noChangeArrowheads="1"/>
          </p:cNvSpPr>
          <p:nvPr/>
        </p:nvSpPr>
        <p:spPr bwMode="auto">
          <a:xfrm>
            <a:off x="228600" y="254000"/>
            <a:ext cx="8686800" cy="6418263"/>
          </a:xfrm>
          <a:prstGeom prst="rect">
            <a:avLst/>
          </a:prstGeom>
          <a:noFill/>
          <a:ln w="22320" cap="sq">
            <a:solidFill>
              <a:srgbClr val="3B185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pic>
        <p:nvPicPr>
          <p:cNvPr id="25604" name="Picture 5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5" name="Picture 6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6" name="Rectangle 7"/>
          <p:cNvSpPr>
            <a:spLocks noChangeArrowheads="1"/>
          </p:cNvSpPr>
          <p:nvPr/>
        </p:nvSpPr>
        <p:spPr bwMode="auto">
          <a:xfrm>
            <a:off x="447675" y="152400"/>
            <a:ext cx="3314700" cy="2159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pic>
        <p:nvPicPr>
          <p:cNvPr id="25607" name="Picture 8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5608" name="Group 9"/>
          <p:cNvGrpSpPr>
            <a:grpSpLocks/>
          </p:cNvGrpSpPr>
          <p:nvPr/>
        </p:nvGrpSpPr>
        <p:grpSpPr bwMode="auto">
          <a:xfrm>
            <a:off x="8167688" y="6348413"/>
            <a:ext cx="593725" cy="398462"/>
            <a:chOff x="5145" y="3999"/>
            <a:chExt cx="374" cy="251"/>
          </a:xfrm>
        </p:grpSpPr>
        <p:sp>
          <p:nvSpPr>
            <p:cNvPr id="25611" name="Freeform 10"/>
            <p:cNvSpPr>
              <a:spLocks noChangeArrowheads="1"/>
            </p:cNvSpPr>
            <p:nvPr/>
          </p:nvSpPr>
          <p:spPr bwMode="auto">
            <a:xfrm flipV="1">
              <a:off x="5168" y="4019"/>
              <a:ext cx="324" cy="206"/>
            </a:xfrm>
            <a:custGeom>
              <a:avLst/>
              <a:gdLst>
                <a:gd name="T0" fmla="*/ 0 w 733146"/>
                <a:gd name="T1" fmla="*/ 0 h 494505"/>
                <a:gd name="T2" fmla="*/ 0 w 733146"/>
                <a:gd name="T3" fmla="*/ 0 h 494505"/>
                <a:gd name="T4" fmla="*/ 0 w 733146"/>
                <a:gd name="T5" fmla="*/ 0 h 494505"/>
                <a:gd name="T6" fmla="*/ 0 w 733146"/>
                <a:gd name="T7" fmla="*/ 0 h 494505"/>
                <a:gd name="T8" fmla="*/ 0 w 733146"/>
                <a:gd name="T9" fmla="*/ 0 h 4945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33146" h="494505">
                  <a:moveTo>
                    <a:pt x="0" y="494505"/>
                  </a:moveTo>
                  <a:lnTo>
                    <a:pt x="123626" y="0"/>
                  </a:lnTo>
                  <a:lnTo>
                    <a:pt x="609520" y="0"/>
                  </a:lnTo>
                  <a:lnTo>
                    <a:pt x="733146" y="494505"/>
                  </a:lnTo>
                  <a:lnTo>
                    <a:pt x="0" y="4945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25612" name="Picture 11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5" y="3999"/>
              <a:ext cx="374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084" name="Rectangle 12"/>
          <p:cNvSpPr>
            <a:spLocks noGrp="1" noChangeArrowheads="1"/>
          </p:cNvSpPr>
          <p:nvPr>
            <p:ph type="ftr"/>
          </p:nvPr>
        </p:nvSpPr>
        <p:spPr bwMode="auto">
          <a:xfrm>
            <a:off x="3114675" y="6264275"/>
            <a:ext cx="2894013" cy="36353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buClrTx/>
              <a:buSzPct val="100000"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898989"/>
                </a:solidFill>
                <a:latin typeface="+mn-lt"/>
                <a:ea typeface="ＭＳ Ｐゴシック" charset="0"/>
                <a:cs typeface="Arial Unicode MS" charset="0"/>
              </a:defRPr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3085" name="Rectangle 13"/>
          <p:cNvSpPr>
            <a:spLocks noGrp="1" noChangeArrowheads="1"/>
          </p:cNvSpPr>
          <p:nvPr>
            <p:ph type="sldNum"/>
          </p:nvPr>
        </p:nvSpPr>
        <p:spPr bwMode="auto">
          <a:xfrm>
            <a:off x="6543675" y="6248400"/>
            <a:ext cx="1379538" cy="36353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marL="215900" indent="-215900" eaLnBrk="1" hangingPunct="1">
              <a:buClr>
                <a:srgbClr val="000000"/>
              </a:buClr>
              <a:buSzPct val="45000"/>
              <a:buFont typeface="Wingdings" charset="2"/>
              <a:buNone/>
              <a:tabLst>
                <a:tab pos="723900" algn="l"/>
              </a:tabLst>
              <a:defRPr sz="1800">
                <a:solidFill>
                  <a:srgbClr val="000000"/>
                </a:solidFill>
                <a:latin typeface="Times New Roman" charset="0"/>
              </a:defRPr>
            </a:lvl1pPr>
          </a:lstStyle>
          <a:p>
            <a:pPr>
              <a:defRPr/>
            </a:pPr>
            <a:fld id="{96BAF836-378F-D144-98ED-847D273FD8F4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959" r:id="rId1"/>
    <p:sldLayoutId id="2147485960" r:id="rId2"/>
    <p:sldLayoutId id="2147485961" r:id="rId3"/>
    <p:sldLayoutId id="2147485962" r:id="rId4"/>
    <p:sldLayoutId id="2147485963" r:id="rId5"/>
    <p:sldLayoutId id="2147485964" r:id="rId6"/>
    <p:sldLayoutId id="2147485965" r:id="rId7"/>
    <p:sldLayoutId id="2147485966" r:id="rId8"/>
    <p:sldLayoutId id="2147485967" r:id="rId9"/>
    <p:sldLayoutId id="2147485968" r:id="rId10"/>
    <p:sldLayoutId id="2147485969" r:id="rId11"/>
  </p:sldLayoutIdLst>
  <p:hf hd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5pPr>
      <a:lvl6pPr marL="25146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6pPr>
      <a:lvl7pPr marL="29718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7pPr>
      <a:lvl8pPr marL="34290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8pPr>
      <a:lvl9pPr marL="38862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4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754" name="Group 1"/>
          <p:cNvGrpSpPr>
            <a:grpSpLocks/>
          </p:cNvGrpSpPr>
          <p:nvPr/>
        </p:nvGrpSpPr>
        <p:grpSpPr bwMode="auto">
          <a:xfrm>
            <a:off x="8167688" y="6348413"/>
            <a:ext cx="593725" cy="398462"/>
            <a:chOff x="5145" y="3999"/>
            <a:chExt cx="374" cy="251"/>
          </a:xfrm>
        </p:grpSpPr>
        <p:sp>
          <p:nvSpPr>
            <p:cNvPr id="74760" name="Freeform 2"/>
            <p:cNvSpPr>
              <a:spLocks noChangeArrowheads="1"/>
            </p:cNvSpPr>
            <p:nvPr/>
          </p:nvSpPr>
          <p:spPr bwMode="auto">
            <a:xfrm flipV="1">
              <a:off x="5168" y="4019"/>
              <a:ext cx="324" cy="206"/>
            </a:xfrm>
            <a:custGeom>
              <a:avLst/>
              <a:gdLst>
                <a:gd name="T0" fmla="*/ 0 w 733146"/>
                <a:gd name="T1" fmla="*/ 0 h 494505"/>
                <a:gd name="T2" fmla="*/ 0 w 733146"/>
                <a:gd name="T3" fmla="*/ 0 h 494505"/>
                <a:gd name="T4" fmla="*/ 0 w 733146"/>
                <a:gd name="T5" fmla="*/ 0 h 494505"/>
                <a:gd name="T6" fmla="*/ 0 w 733146"/>
                <a:gd name="T7" fmla="*/ 0 h 494505"/>
                <a:gd name="T8" fmla="*/ 0 w 733146"/>
                <a:gd name="T9" fmla="*/ 0 h 4945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33146" h="494505">
                  <a:moveTo>
                    <a:pt x="0" y="494505"/>
                  </a:moveTo>
                  <a:lnTo>
                    <a:pt x="123626" y="0"/>
                  </a:lnTo>
                  <a:lnTo>
                    <a:pt x="609520" y="0"/>
                  </a:lnTo>
                  <a:lnTo>
                    <a:pt x="733146" y="494505"/>
                  </a:lnTo>
                  <a:lnTo>
                    <a:pt x="0" y="4945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74761" name="Picture 3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5" y="3999"/>
              <a:ext cx="374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74755" name="Rectangle 4"/>
          <p:cNvSpPr>
            <a:spLocks noChangeArrowheads="1"/>
          </p:cNvSpPr>
          <p:nvPr/>
        </p:nvSpPr>
        <p:spPr bwMode="auto">
          <a:xfrm>
            <a:off x="228600" y="254000"/>
            <a:ext cx="8686800" cy="6418263"/>
          </a:xfrm>
          <a:prstGeom prst="rect">
            <a:avLst/>
          </a:prstGeom>
          <a:noFill/>
          <a:ln w="22320" cap="sq">
            <a:solidFill>
              <a:srgbClr val="3B185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pic>
        <p:nvPicPr>
          <p:cNvPr id="74756" name="Picture 5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4757" name="Picture 6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5" name="Rectangle 7"/>
          <p:cNvSpPr>
            <a:spLocks noGrp="1" noChangeArrowheads="1"/>
          </p:cNvSpPr>
          <p:nvPr>
            <p:ph type="ftr"/>
          </p:nvPr>
        </p:nvSpPr>
        <p:spPr bwMode="auto">
          <a:xfrm>
            <a:off x="3114675" y="6264275"/>
            <a:ext cx="2894013" cy="36353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buClrTx/>
              <a:buSzPct val="100000"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898989"/>
                </a:solidFill>
                <a:latin typeface="+mn-lt"/>
                <a:ea typeface="ＭＳ Ｐゴシック" charset="0"/>
                <a:cs typeface="Arial Unicode MS" charset="0"/>
              </a:defRPr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7176" name="Rectangle 8"/>
          <p:cNvSpPr>
            <a:spLocks noGrp="1" noChangeArrowheads="1"/>
          </p:cNvSpPr>
          <p:nvPr>
            <p:ph type="sldNum"/>
          </p:nvPr>
        </p:nvSpPr>
        <p:spPr bwMode="auto">
          <a:xfrm>
            <a:off x="6324600" y="6324600"/>
            <a:ext cx="1751013" cy="36353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marL="215900" indent="-215900" eaLnBrk="1" hangingPunct="1">
              <a:buClr>
                <a:srgbClr val="000000"/>
              </a:buClr>
              <a:buSzPct val="45000"/>
              <a:buFont typeface="Wingdings" charset="2"/>
              <a:buNone/>
              <a:tabLst>
                <a:tab pos="723900" algn="l"/>
                <a:tab pos="1447800" algn="l"/>
              </a:tabLst>
              <a:defRPr sz="1800">
                <a:solidFill>
                  <a:srgbClr val="000000"/>
                </a:solidFill>
                <a:latin typeface="Times New Roman" charset="0"/>
              </a:defRPr>
            </a:lvl1pPr>
          </a:lstStyle>
          <a:p>
            <a:pPr>
              <a:defRPr/>
            </a:pPr>
            <a:fld id="{E477D39D-6EFB-C44C-83FA-25D375026BD7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003" r:id="rId1"/>
    <p:sldLayoutId id="2147486004" r:id="rId2"/>
    <p:sldLayoutId id="2147486005" r:id="rId3"/>
    <p:sldLayoutId id="2147486006" r:id="rId4"/>
    <p:sldLayoutId id="2147486007" r:id="rId5"/>
    <p:sldLayoutId id="2147486008" r:id="rId6"/>
    <p:sldLayoutId id="2147486009" r:id="rId7"/>
    <p:sldLayoutId id="2147486010" r:id="rId8"/>
    <p:sldLayoutId id="2147486011" r:id="rId9"/>
    <p:sldLayoutId id="2147486012" r:id="rId10"/>
    <p:sldLayoutId id="2147486013" r:id="rId11"/>
  </p:sldLayoutIdLst>
  <p:hf hd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5pPr>
      <a:lvl6pPr marL="25146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6pPr>
      <a:lvl7pPr marL="29718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7pPr>
      <a:lvl8pPr marL="34290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8pPr>
      <a:lvl9pPr marL="38862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4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://uwseds.github.io/syllabus.html" TargetMode="Externa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14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uwseds.github.io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bhisheksugam/Climate_Police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engho/Car2know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anewton/BioReactor-Data-Logging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9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kaggle.com/" TargetMode="External"/><Relationship Id="rId13" Type="http://schemas.openxmlformats.org/officeDocument/2006/relationships/hyperlink" Target="http://data.worldbank.org/country/china" TargetMode="External"/><Relationship Id="rId3" Type="http://schemas.openxmlformats.org/officeDocument/2006/relationships/hyperlink" Target="http://drugbank.ca/" TargetMode="External"/><Relationship Id="rId7" Type="http://schemas.openxmlformats.org/officeDocument/2006/relationships/hyperlink" Target="http://www.nyc.gov/html/tlc/html/about/trip_record_data.shtml" TargetMode="External"/><Relationship Id="rId12" Type="http://schemas.openxmlformats.org/officeDocument/2006/relationships/hyperlink" Target="http://data.worldbank.org/country/russian-federation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9.xml"/><Relationship Id="rId6" Type="http://schemas.openxmlformats.org/officeDocument/2006/relationships/hyperlink" Target="https://www.divvybikes.com/data" TargetMode="External"/><Relationship Id="rId11" Type="http://schemas.openxmlformats.org/officeDocument/2006/relationships/hyperlink" Target="http://data.worldbank.org/region/european-union" TargetMode="External"/><Relationship Id="rId5" Type="http://schemas.openxmlformats.org/officeDocument/2006/relationships/hyperlink" Target="https://data.seattle.gov/Transportation/Traffic-Flow-Counts/7svg-ds5z" TargetMode="External"/><Relationship Id="rId10" Type="http://schemas.openxmlformats.org/officeDocument/2006/relationships/hyperlink" Target="https://factfinder.census.gov/faces/nav/jsf/pages/index.xhtml" TargetMode="External"/><Relationship Id="rId4" Type="http://schemas.openxmlformats.org/officeDocument/2006/relationships/hyperlink" Target="http://toxnet.nlm.nih.gov/" TargetMode="External"/><Relationship Id="rId9" Type="http://schemas.openxmlformats.org/officeDocument/2006/relationships/hyperlink" Target="https://www.prontocycleshare.com/datachallenge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uwseds.github.io/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29" name="Text Box 1"/>
          <p:cNvSpPr txBox="1">
            <a:spLocks noChangeArrowheads="1"/>
          </p:cNvSpPr>
          <p:nvPr/>
        </p:nvSpPr>
        <p:spPr bwMode="auto">
          <a:xfrm>
            <a:off x="685800" y="990600"/>
            <a:ext cx="8077200" cy="147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>
              <a:buSzPct val="100000"/>
            </a:pPr>
            <a:r>
              <a:rPr lang="en-US" altLang="x-none" sz="3600" b="1" dirty="0">
                <a:solidFill>
                  <a:srgbClr val="FFFFFF"/>
                </a:solidFill>
                <a:latin typeface="Calibri" charset="0"/>
              </a:rPr>
              <a:t>Software Design for Data Scientists</a:t>
            </a:r>
            <a:br>
              <a:rPr lang="en-US" altLang="x-none" sz="3600" b="1" dirty="0">
                <a:solidFill>
                  <a:srgbClr val="FFFFFF"/>
                </a:solidFill>
                <a:latin typeface="Calibri" charset="0"/>
              </a:rPr>
            </a:br>
            <a:r>
              <a:rPr lang="en-US" altLang="x-none" sz="3600" i="1" dirty="0">
                <a:solidFill>
                  <a:srgbClr val="FFFFFF"/>
                </a:solidFill>
                <a:latin typeface="Calibri" charset="0"/>
              </a:rPr>
              <a:t>Course Introduction &amp; validating software</a:t>
            </a:r>
          </a:p>
        </p:txBody>
      </p:sp>
      <p:sp>
        <p:nvSpPr>
          <p:cNvPr id="150530" name="Text Box 2"/>
          <p:cNvSpPr txBox="1">
            <a:spLocks noChangeArrowheads="1"/>
          </p:cNvSpPr>
          <p:nvPr/>
        </p:nvSpPr>
        <p:spPr bwMode="auto">
          <a:xfrm>
            <a:off x="304800" y="2460625"/>
            <a:ext cx="8534400" cy="251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>
              <a:spcBef>
                <a:spcPts val="800"/>
              </a:spcBef>
              <a:buSzPct val="100000"/>
            </a:pPr>
            <a:r>
              <a:rPr lang="en-US" altLang="x-none" sz="2800" dirty="0">
                <a:solidFill>
                  <a:srgbClr val="FFFFFF"/>
                </a:solidFill>
                <a:latin typeface="Calibri" charset="0"/>
              </a:rPr>
              <a:t>Bryna Hazelton</a:t>
            </a:r>
            <a:r>
              <a:rPr lang="en-US" altLang="x-none" sz="2800" baseline="30000" dirty="0">
                <a:solidFill>
                  <a:srgbClr val="FFFFFF"/>
                </a:solidFill>
                <a:latin typeface="Calibri" charset="0"/>
              </a:rPr>
              <a:t>1,5</a:t>
            </a:r>
            <a:r>
              <a:rPr lang="en-US" altLang="x-none" sz="2800" dirty="0">
                <a:solidFill>
                  <a:srgbClr val="FFFFFF"/>
                </a:solidFill>
                <a:latin typeface="Calibri" charset="0"/>
              </a:rPr>
              <a:t>, David Beck</a:t>
            </a:r>
            <a:r>
              <a:rPr lang="en-US" altLang="x-none" sz="2800" baseline="30000" dirty="0">
                <a:solidFill>
                  <a:srgbClr val="FFFFFF"/>
                </a:solidFill>
                <a:latin typeface="Calibri" charset="0"/>
              </a:rPr>
              <a:t>1,2,3,4</a:t>
            </a:r>
            <a:r>
              <a:rPr lang="en-US" altLang="x-none" sz="2800" dirty="0">
                <a:solidFill>
                  <a:srgbClr val="FFFFFF"/>
                </a:solidFill>
                <a:latin typeface="Calibri" charset="0"/>
              </a:rPr>
              <a:t>,</a:t>
            </a:r>
          </a:p>
          <a:p>
            <a:pPr algn="ctr" eaLnBrk="1" hangingPunct="1">
              <a:spcBef>
                <a:spcPts val="800"/>
              </a:spcBef>
              <a:buSzPct val="100000"/>
            </a:pPr>
            <a:r>
              <a:rPr lang="en-US" dirty="0"/>
              <a:t>Elli Beres</a:t>
            </a:r>
            <a:r>
              <a:rPr lang="en-US" sz="2800" baseline="30000" dirty="0">
                <a:solidFill>
                  <a:srgbClr val="FFFFFF"/>
                </a:solidFill>
                <a:latin typeface="Calibri" charset="0"/>
              </a:rPr>
              <a:t>3,6</a:t>
            </a:r>
            <a:r>
              <a:rPr lang="en-US" altLang="x-none" sz="2800" dirty="0">
                <a:solidFill>
                  <a:srgbClr val="FFFFFF"/>
                </a:solidFill>
                <a:latin typeface="Calibri" charset="0"/>
              </a:rPr>
              <a:t>, Ian Quah</a:t>
            </a:r>
            <a:r>
              <a:rPr lang="en-US" altLang="x-none" sz="2800" baseline="30000" dirty="0">
                <a:solidFill>
                  <a:srgbClr val="FFFFFF"/>
                </a:solidFill>
                <a:latin typeface="Calibri" charset="0"/>
              </a:rPr>
              <a:t>7</a:t>
            </a:r>
          </a:p>
          <a:p>
            <a:pPr algn="ctr" eaLnBrk="1" hangingPunct="1">
              <a:spcBef>
                <a:spcPts val="0"/>
              </a:spcBef>
              <a:buSzPct val="100000"/>
            </a:pPr>
            <a:r>
              <a:rPr lang="en-US" altLang="x-none" sz="2000" baseline="30000" dirty="0">
                <a:solidFill>
                  <a:srgbClr val="FFFFFF"/>
                </a:solidFill>
                <a:latin typeface="Calibri" charset="0"/>
              </a:rPr>
              <a:t>1</a:t>
            </a:r>
            <a:r>
              <a:rPr lang="en-US" altLang="x-none" sz="2000" dirty="0">
                <a:solidFill>
                  <a:srgbClr val="FFFFFF"/>
                </a:solidFill>
                <a:latin typeface="Calibri" charset="0"/>
              </a:rPr>
              <a:t>eScience Institute</a:t>
            </a:r>
          </a:p>
          <a:p>
            <a:pPr algn="ctr" eaLnBrk="1" hangingPunct="1">
              <a:spcBef>
                <a:spcPts val="0"/>
              </a:spcBef>
              <a:buSzPct val="100000"/>
            </a:pPr>
            <a:r>
              <a:rPr lang="en-US" altLang="x-none" sz="2000" baseline="30000" dirty="0">
                <a:solidFill>
                  <a:srgbClr val="FFFFFF"/>
                </a:solidFill>
                <a:latin typeface="Calibri" charset="0"/>
              </a:rPr>
              <a:t>2</a:t>
            </a:r>
            <a:r>
              <a:rPr lang="en-US" altLang="x-none" sz="2000" dirty="0">
                <a:solidFill>
                  <a:srgbClr val="FFFFFF"/>
                </a:solidFill>
                <a:latin typeface="Calibri" charset="0"/>
              </a:rPr>
              <a:t>Chemical Engineering</a:t>
            </a:r>
          </a:p>
          <a:p>
            <a:pPr algn="ctr" eaLnBrk="1" hangingPunct="1">
              <a:spcBef>
                <a:spcPts val="0"/>
              </a:spcBef>
              <a:buSzPct val="100000"/>
            </a:pPr>
            <a:r>
              <a:rPr lang="en-US" altLang="x-none" sz="2000" baseline="30000" dirty="0">
                <a:solidFill>
                  <a:srgbClr val="FFFFFF"/>
                </a:solidFill>
                <a:latin typeface="Calibri" charset="0"/>
              </a:rPr>
              <a:t>3</a:t>
            </a:r>
            <a:r>
              <a:rPr lang="en-US" altLang="x-none" sz="2000" dirty="0">
                <a:solidFill>
                  <a:srgbClr val="FFFFFF"/>
                </a:solidFill>
                <a:latin typeface="Calibri" charset="0"/>
              </a:rPr>
              <a:t>Computer Science</a:t>
            </a:r>
          </a:p>
          <a:p>
            <a:pPr algn="ctr" eaLnBrk="1" hangingPunct="1">
              <a:spcBef>
                <a:spcPts val="0"/>
              </a:spcBef>
              <a:buSzPct val="100000"/>
            </a:pPr>
            <a:r>
              <a:rPr lang="en-US" altLang="x-none" sz="2000" baseline="30000" dirty="0">
                <a:solidFill>
                  <a:srgbClr val="FFFFFF"/>
                </a:solidFill>
                <a:latin typeface="Calibri" charset="0"/>
              </a:rPr>
              <a:t>4</a:t>
            </a:r>
            <a:r>
              <a:rPr lang="en-US" altLang="x-none" sz="2000" dirty="0">
                <a:solidFill>
                  <a:srgbClr val="FFFFFF"/>
                </a:solidFill>
                <a:latin typeface="Calibri" charset="0"/>
              </a:rPr>
              <a:t>Environmental &amp; Occupational Health Sciences</a:t>
            </a:r>
          </a:p>
          <a:p>
            <a:pPr algn="ctr" eaLnBrk="1" hangingPunct="1">
              <a:spcBef>
                <a:spcPts val="0"/>
              </a:spcBef>
              <a:buSzPct val="100000"/>
            </a:pPr>
            <a:r>
              <a:rPr lang="en-US" altLang="x-none" sz="2000" baseline="30000" dirty="0">
                <a:solidFill>
                  <a:srgbClr val="FFFFFF"/>
                </a:solidFill>
                <a:latin typeface="Calibri" charset="0"/>
              </a:rPr>
              <a:t>5</a:t>
            </a:r>
            <a:r>
              <a:rPr lang="en-US" altLang="x-none" sz="2000" dirty="0">
                <a:solidFill>
                  <a:srgbClr val="FFFFFF"/>
                </a:solidFill>
                <a:latin typeface="Calibri" charset="0"/>
              </a:rPr>
              <a:t>Physics</a:t>
            </a:r>
          </a:p>
          <a:p>
            <a:pPr algn="ctr" eaLnBrk="1" hangingPunct="1">
              <a:spcBef>
                <a:spcPts val="0"/>
              </a:spcBef>
              <a:buSzPct val="100000"/>
            </a:pPr>
            <a:r>
              <a:rPr lang="en-US" altLang="x-none" sz="2000" baseline="30000" dirty="0">
                <a:solidFill>
                  <a:srgbClr val="FFFFFF"/>
                </a:solidFill>
                <a:latin typeface="Calibri" charset="0"/>
              </a:rPr>
              <a:t>6</a:t>
            </a:r>
            <a:r>
              <a:rPr lang="en-US" altLang="x-none" sz="2000" dirty="0">
                <a:solidFill>
                  <a:srgbClr val="FFFFFF"/>
                </a:solidFill>
                <a:latin typeface="Calibri" charset="0"/>
              </a:rPr>
              <a:t>Seattle Hub for Synthetic Biology</a:t>
            </a:r>
            <a:r>
              <a:rPr lang="en-US" altLang="x-none" sz="2000" baseline="30000" dirty="0">
                <a:solidFill>
                  <a:srgbClr val="FFFFFF"/>
                </a:solidFill>
                <a:latin typeface="Calibri" charset="0"/>
              </a:rPr>
              <a:t>,</a:t>
            </a:r>
          </a:p>
          <a:p>
            <a:pPr algn="ctr" eaLnBrk="1" hangingPunct="1">
              <a:spcBef>
                <a:spcPts val="0"/>
              </a:spcBef>
              <a:buSzPct val="100000"/>
            </a:pPr>
            <a:r>
              <a:rPr lang="en-US" altLang="x-none" sz="2000" baseline="30000" dirty="0">
                <a:solidFill>
                  <a:srgbClr val="FFFFFF"/>
                </a:solidFill>
                <a:latin typeface="Calibri" charset="0"/>
              </a:rPr>
              <a:t>7</a:t>
            </a:r>
            <a:r>
              <a:rPr lang="en-US" altLang="x-none" sz="2000" dirty="0">
                <a:solidFill>
                  <a:srgbClr val="FFFFFF"/>
                </a:solidFill>
                <a:latin typeface="Calibri" charset="0"/>
              </a:rPr>
              <a:t>Psychology</a:t>
            </a:r>
          </a:p>
          <a:p>
            <a:pPr algn="ctr" eaLnBrk="1" hangingPunct="1">
              <a:spcBef>
                <a:spcPts val="800"/>
              </a:spcBef>
              <a:buSzPct val="100000"/>
            </a:pPr>
            <a:r>
              <a:rPr lang="en-US" altLang="x-none" dirty="0">
                <a:solidFill>
                  <a:srgbClr val="FFFFFF"/>
                </a:solidFill>
                <a:latin typeface="Calibri" charset="0"/>
              </a:rPr>
              <a:t>University of Washington</a:t>
            </a:r>
          </a:p>
          <a:p>
            <a:pPr algn="ctr" eaLnBrk="1" hangingPunct="1">
              <a:spcBef>
                <a:spcPts val="800"/>
              </a:spcBef>
              <a:buSzPct val="100000"/>
            </a:pPr>
            <a:r>
              <a:rPr lang="en-US" altLang="x-none" sz="2800" dirty="0">
                <a:solidFill>
                  <a:srgbClr val="FFFFFF"/>
                </a:solidFill>
                <a:latin typeface="Calibri" charset="0"/>
              </a:rPr>
              <a:t>September 25, 2025</a:t>
            </a:r>
          </a:p>
        </p:txBody>
      </p:sp>
      <p:pic>
        <p:nvPicPr>
          <p:cNvPr id="15053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5486400"/>
            <a:ext cx="1447800" cy="1185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0532" name="Text Box 4"/>
          <p:cNvSpPr txBox="1">
            <a:spLocks noChangeArrowheads="1"/>
          </p:cNvSpPr>
          <p:nvPr/>
        </p:nvSpPr>
        <p:spPr bwMode="auto">
          <a:xfrm>
            <a:off x="6324600" y="285750"/>
            <a:ext cx="2600325" cy="712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>
              <a:buSzPct val="100000"/>
            </a:pPr>
            <a:r>
              <a:rPr lang="en-US" altLang="x-none" sz="3600" b="1">
                <a:solidFill>
                  <a:srgbClr val="FFFFFF"/>
                </a:solidFill>
                <a:latin typeface="Calibri" charset="0"/>
              </a:rPr>
              <a:t>CSE 583</a:t>
            </a:r>
          </a:p>
          <a:p>
            <a:pPr algn="ctr" eaLnBrk="1" hangingPunct="1">
              <a:buSzPct val="100000"/>
            </a:pPr>
            <a:endParaRPr lang="en-US" altLang="x-none" sz="3600" b="1">
              <a:solidFill>
                <a:srgbClr val="FFFFFF"/>
              </a:solidFill>
              <a:latin typeface="Calibri" charset="0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EA6B6EF-2275-A098-CB50-53F465899951}"/>
              </a:ext>
            </a:extLst>
          </p:cNvPr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7B7B95F-1416-B0D4-891C-8A5F85075E35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>
              <a:defRPr/>
            </a:pPr>
            <a:fld id="{435BF5D3-DDD5-5E48-967C-78E2F6B606F8}" type="slidenum">
              <a:rPr lang="en-US" altLang="x-none" smtClean="0"/>
              <a:pPr>
                <a:defRPr/>
              </a:pPr>
              <a:t>1</a:t>
            </a:fld>
            <a:endParaRPr lang="en-US" altLang="x-none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69" name="Text Box 1"/>
          <p:cNvSpPr txBox="1">
            <a:spLocks noChangeArrowheads="1"/>
          </p:cNvSpPr>
          <p:nvPr/>
        </p:nvSpPr>
        <p:spPr bwMode="auto">
          <a:xfrm>
            <a:off x="609600" y="1295400"/>
            <a:ext cx="82296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>
              <a:buSzPct val="100000"/>
            </a:pPr>
            <a:r>
              <a:rPr lang="en-US" altLang="x-none" sz="9600">
                <a:solidFill>
                  <a:srgbClr val="000000"/>
                </a:solidFill>
                <a:latin typeface="Calibri" charset="0"/>
              </a:rPr>
              <a:t>Course Overview</a:t>
            </a:r>
          </a:p>
        </p:txBody>
      </p:sp>
      <p:sp>
        <p:nvSpPr>
          <p:cNvPr id="160770" name="Text Box 3"/>
          <p:cNvSpPr txBox="1">
            <a:spLocks noChangeArrowheads="1"/>
          </p:cNvSpPr>
          <p:nvPr/>
        </p:nvSpPr>
        <p:spPr bwMode="auto">
          <a:xfrm>
            <a:off x="6324600" y="6324600"/>
            <a:ext cx="1752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buSzPct val="100000"/>
            </a:pPr>
            <a:fld id="{DAFC446F-D855-CE4A-A0C3-71DAF11BC962}" type="slidenum">
              <a:rPr lang="en-US" altLang="x-none" sz="1800">
                <a:solidFill>
                  <a:srgbClr val="000000"/>
                </a:solidFill>
              </a:rPr>
              <a:pPr eaLnBrk="1" hangingPunct="1">
                <a:buSzPct val="100000"/>
              </a:pPr>
              <a:t>10</a:t>
            </a:fld>
            <a:endParaRPr lang="en-US" altLang="x-none" sz="1800">
              <a:solidFill>
                <a:srgbClr val="00000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C722F85-3005-7192-2512-1E94C4249AB0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>
              <a:defRPr/>
            </a:pPr>
            <a:fld id="{027F8ADA-C949-394C-AE71-B5975E4751C1}" type="slidenum">
              <a:rPr lang="en-US" altLang="x-none" smtClean="0"/>
              <a:pPr>
                <a:defRPr/>
              </a:pPr>
              <a:t>10</a:t>
            </a:fld>
            <a:endParaRPr lang="en-US" altLang="x-none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7" name="Title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6397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x-none" dirty="0"/>
              <a:t>Survey Results (21/51 responding)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60D5080-8D97-A256-4220-C9BCF7DB6D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5135563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Most are comfortable (in some language) with: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Hello world, if statements, for statements, writing functions, reading data from a tab-delimited file, importing a library and producing a plot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About half are comfortable (in some language) with: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Writing a docstring and training a statistical model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Few are comfortable with: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Scraping a web page, working with &gt;1 TB of data, developing a complex app or module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About half have never used git, most who have used it feel that they are beginners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162854" name="Slide Number Placeholder 1"/>
          <p:cNvSpPr>
            <a:spLocks noGrp="1"/>
          </p:cNvSpPr>
          <p:nvPr>
            <p:ph type="sldNum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33EBE160-3AAC-8A4A-BC0B-FB753C849B44}" type="slidenum">
              <a:rPr lang="en-US" altLang="x-none" sz="1800">
                <a:solidFill>
                  <a:srgbClr val="000000"/>
                </a:solidFill>
                <a:latin typeface="Times New Roman" charset="0"/>
              </a:rPr>
              <a:pPr/>
              <a:t>11</a:t>
            </a:fld>
            <a:endParaRPr lang="en-US" altLang="x-none" sz="1800">
              <a:solidFill>
                <a:srgbClr val="000000"/>
              </a:solidFill>
              <a:latin typeface="Times New Roman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7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x-none" dirty="0"/>
              <a:t>What you will learn</a:t>
            </a:r>
          </a:p>
        </p:txBody>
      </p:sp>
      <p:sp>
        <p:nvSpPr>
          <p:cNvPr id="163842" name="Content Placeholder 3"/>
          <p:cNvSpPr>
            <a:spLocks noGrp="1"/>
          </p:cNvSpPr>
          <p:nvPr>
            <p:ph idx="1"/>
          </p:nvPr>
        </p:nvSpPr>
        <p:spPr bwMode="auto">
          <a:xfrm>
            <a:off x="457200" y="1036638"/>
            <a:ext cx="8229600" cy="45259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altLang="x-none" sz="2400" dirty="0"/>
              <a:t>Program in Python using the Python scientific stack, including </a:t>
            </a:r>
            <a:r>
              <a:rPr lang="en-US" altLang="x-none" sz="2400" dirty="0" err="1"/>
              <a:t>numpy</a:t>
            </a:r>
            <a:r>
              <a:rPr lang="en-US" altLang="x-none" sz="2400" dirty="0"/>
              <a:t>, pandas, and matplotlib.</a:t>
            </a:r>
          </a:p>
          <a:p>
            <a:pPr marL="457200" indent="-457200">
              <a:buFont typeface="Arial" charset="0"/>
              <a:buChar char="•"/>
            </a:pPr>
            <a:r>
              <a:rPr lang="en-US" altLang="x-none" sz="2400" dirty="0"/>
              <a:t>Search, evaluate, and integrate into a project externally developed Python packages; create your own Python packages.</a:t>
            </a:r>
          </a:p>
          <a:p>
            <a:pPr marL="457200" indent="-457200">
              <a:buFont typeface="Arial" charset="0"/>
              <a:buChar char="•"/>
            </a:pPr>
            <a:r>
              <a:rPr lang="en-US" altLang="x-none" sz="2400" dirty="0"/>
              <a:t>Develop unit tests that validate important aspects of the project implementation.</a:t>
            </a:r>
          </a:p>
          <a:p>
            <a:pPr marL="457200" indent="-457200">
              <a:buFont typeface="Arial" charset="0"/>
              <a:buChar char="•"/>
            </a:pPr>
            <a:r>
              <a:rPr lang="en-US" altLang="x-none" sz="2400" dirty="0"/>
              <a:t>Develop software that it can be used by others including: sharing code on GitHub, documentation, installing packages, setup, and running computational studies.</a:t>
            </a:r>
          </a:p>
          <a:p>
            <a:pPr marL="457200" indent="-457200">
              <a:buFont typeface="Arial" charset="0"/>
              <a:buChar char="•"/>
            </a:pPr>
            <a:r>
              <a:rPr lang="en-US" altLang="x-none" sz="2400" dirty="0"/>
              <a:t>Create technical specifications for what a program should do and how this is accomplished.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167940" name="Slide Number Placeholder 1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854901F1-7F36-6342-8D54-5E912AC9A278}" type="slidenum">
              <a:rPr lang="en-US" altLang="x-none" sz="1800">
                <a:solidFill>
                  <a:srgbClr val="000000"/>
                </a:solidFill>
                <a:latin typeface="Times New Roman" charset="0"/>
              </a:rPr>
              <a:pPr/>
              <a:t>12</a:t>
            </a:fld>
            <a:endParaRPr lang="en-US" altLang="x-none" sz="1800">
              <a:solidFill>
                <a:srgbClr val="000000"/>
              </a:solidFill>
              <a:latin typeface="Times New Roman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842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5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x-none"/>
              <a:t>Course Structure</a:t>
            </a:r>
          </a:p>
        </p:txBody>
      </p:sp>
      <p:sp>
        <p:nvSpPr>
          <p:cNvPr id="168962" name="Content Placeholder 3"/>
          <p:cNvSpPr>
            <a:spLocks noGrp="1"/>
          </p:cNvSpPr>
          <p:nvPr>
            <p:ph idx="1"/>
          </p:nvPr>
        </p:nvSpPr>
        <p:spPr bwMode="auto">
          <a:xfrm>
            <a:off x="457200" y="914400"/>
            <a:ext cx="8229600" cy="5211763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 algn="ctr">
              <a:defRPr/>
            </a:pPr>
            <a:r>
              <a:rPr lang="en-US" altLang="x-none" dirty="0">
                <a:hlinkClick r:id="rId2"/>
              </a:rPr>
              <a:t>http://uwseds.github.io/syllabus.html</a:t>
            </a:r>
            <a:endParaRPr lang="en-US" altLang="x-none" dirty="0"/>
          </a:p>
          <a:p>
            <a:pPr marL="457200" indent="-457200">
              <a:buFont typeface="Arial" charset="0"/>
              <a:buChar char="•"/>
              <a:defRPr/>
            </a:pPr>
            <a:endParaRPr lang="en-US" altLang="x-none" sz="2400" dirty="0"/>
          </a:p>
          <a:p>
            <a:pPr marL="457200" indent="-457200">
              <a:buFont typeface="Arial" charset="0"/>
              <a:buChar char="•"/>
              <a:defRPr/>
            </a:pPr>
            <a:r>
              <a:rPr lang="en-US" altLang="x-none" dirty="0"/>
              <a:t>Programming basics</a:t>
            </a:r>
          </a:p>
          <a:p>
            <a:pPr marL="857250" lvl="1" indent="-457200">
              <a:buFont typeface="Arial" charset="0"/>
              <a:buChar char="•"/>
              <a:defRPr/>
            </a:pPr>
            <a:r>
              <a:rPr lang="en-US" altLang="x-none" dirty="0"/>
              <a:t>Version control, Python, data manipulation</a:t>
            </a:r>
          </a:p>
          <a:p>
            <a:pPr marL="457200" indent="-457200">
              <a:buFont typeface="Arial" charset="0"/>
              <a:buChar char="•"/>
              <a:defRPr/>
            </a:pPr>
            <a:r>
              <a:rPr lang="en-US" altLang="x-none" dirty="0"/>
              <a:t>Software development</a:t>
            </a:r>
          </a:p>
          <a:p>
            <a:pPr marL="857250" lvl="1" indent="-457200">
              <a:buFont typeface="Arial" charset="0"/>
              <a:buChar char="•"/>
              <a:defRPr/>
            </a:pPr>
            <a:r>
              <a:rPr lang="en-US" altLang="x-none" dirty="0"/>
              <a:t>Debugging, documentation, design, collaboration</a:t>
            </a:r>
          </a:p>
          <a:p>
            <a:pPr marL="457200" indent="-457200">
              <a:buFont typeface="Arial" charset="0"/>
              <a:buChar char="•"/>
              <a:defRPr/>
            </a:pPr>
            <a:r>
              <a:rPr lang="en-US" altLang="x-none" dirty="0"/>
              <a:t>Enrichment?</a:t>
            </a:r>
          </a:p>
          <a:p>
            <a:pPr marL="857250" lvl="1" indent="-457200">
              <a:buFont typeface="Arial" charset="0"/>
              <a:buChar char="•"/>
              <a:defRPr/>
            </a:pPr>
            <a:r>
              <a:rPr lang="en-US" altLang="x-none" dirty="0"/>
              <a:t>Visualization, machine learning</a:t>
            </a:r>
          </a:p>
          <a:p>
            <a:pPr marL="457200" indent="-457200">
              <a:buFont typeface="Arial" charset="0"/>
              <a:buChar char="•"/>
              <a:defRPr/>
            </a:pPr>
            <a:r>
              <a:rPr lang="en-US" altLang="x-none" dirty="0"/>
              <a:t>Software engineering practicum (project)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169988" name="Slide Number Placeholder 1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C883EA58-DD54-0E4B-8D9F-A0F33CAB01BF}" type="slidenum">
              <a:rPr lang="en-US" altLang="x-none" sz="1800">
                <a:solidFill>
                  <a:srgbClr val="000000"/>
                </a:solidFill>
                <a:latin typeface="Times New Roman" charset="0"/>
              </a:rPr>
              <a:pPr/>
              <a:t>13</a:t>
            </a:fld>
            <a:endParaRPr lang="en-US" altLang="x-none" sz="1800">
              <a:solidFill>
                <a:srgbClr val="000000"/>
              </a:solidFill>
              <a:latin typeface="Times New Roman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09" name="Text Box 1"/>
          <p:cNvSpPr txBox="1">
            <a:spLocks noChangeArrowheads="1"/>
          </p:cNvSpPr>
          <p:nvPr/>
        </p:nvSpPr>
        <p:spPr bwMode="auto">
          <a:xfrm>
            <a:off x="457200" y="381000"/>
            <a:ext cx="82296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>
              <a:buSzPct val="100000"/>
            </a:pPr>
            <a:r>
              <a:rPr lang="en-US" altLang="x-none" sz="3600">
                <a:solidFill>
                  <a:srgbClr val="000000"/>
                </a:solidFill>
                <a:latin typeface="Calibri" charset="0"/>
              </a:rPr>
              <a:t>Programming vs. Software Engineering</a:t>
            </a:r>
          </a:p>
        </p:txBody>
      </p:sp>
      <p:sp>
        <p:nvSpPr>
          <p:cNvPr id="21506" name="Text Box 2"/>
          <p:cNvSpPr txBox="1">
            <a:spLocks noChangeArrowheads="1"/>
          </p:cNvSpPr>
          <p:nvPr/>
        </p:nvSpPr>
        <p:spPr bwMode="auto">
          <a:xfrm>
            <a:off x="457200" y="1371600"/>
            <a:ext cx="8229600" cy="457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lIns="90000" tIns="46800" rIns="90000" bIns="46800"/>
          <a:lstStyle>
            <a:lvl1pPr marL="341313" indent="-341313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1363" indent="-284163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marL="0" indent="0" eaLnBrk="1" hangingPunct="1">
              <a:spcBef>
                <a:spcPts val="800"/>
              </a:spcBef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r>
              <a:rPr lang="en-US" sz="3200" dirty="0">
                <a:latin typeface="Calibri" charset="0"/>
              </a:rPr>
              <a:t>Analogy: What is the difference between the following kinds of writing: </a:t>
            </a:r>
          </a:p>
          <a:p>
            <a:pPr marL="971550" lvl="1" indent="-514350" eaLnBrk="1" hangingPunct="1">
              <a:spcBef>
                <a:spcPts val="800"/>
              </a:spcBef>
              <a:buClr>
                <a:srgbClr val="000000"/>
              </a:buClr>
              <a:buSzPct val="100000"/>
              <a:buFont typeface="+mj-lt"/>
              <a:buAutoNum type="arabicPeriod"/>
              <a:defRPr/>
            </a:pPr>
            <a:r>
              <a:rPr lang="en-US" sz="3200" dirty="0">
                <a:latin typeface="Calibri" charset="0"/>
              </a:rPr>
              <a:t>Note to yourself</a:t>
            </a:r>
          </a:p>
          <a:p>
            <a:pPr marL="971550" lvl="1" indent="-514350" eaLnBrk="1" hangingPunct="1">
              <a:spcBef>
                <a:spcPts val="800"/>
              </a:spcBef>
              <a:buClr>
                <a:srgbClr val="000000"/>
              </a:buClr>
              <a:buSzPct val="100000"/>
              <a:buFont typeface="+mj-lt"/>
              <a:buAutoNum type="arabicPeriod"/>
              <a:defRPr/>
            </a:pPr>
            <a:r>
              <a:rPr lang="en-US" sz="3200" dirty="0">
                <a:latin typeface="Calibri" charset="0"/>
              </a:rPr>
              <a:t>An article in the NY Times</a:t>
            </a:r>
            <a:endParaRPr lang="en-US" sz="2800" dirty="0">
              <a:latin typeface="Calibri" charset="0"/>
            </a:endParaRPr>
          </a:p>
          <a:p>
            <a:pPr lvl="1" eaLnBrk="1" hangingPunct="1">
              <a:spcBef>
                <a:spcPts val="700"/>
              </a:spcBef>
              <a:buClr>
                <a:srgbClr val="000000"/>
              </a:buClr>
              <a:buSzPct val="100000"/>
              <a:buFont typeface="Arial" charset="0"/>
              <a:buNone/>
              <a:defRPr/>
            </a:pPr>
            <a:endParaRPr lang="en-US" sz="2800" dirty="0">
              <a:latin typeface="Calibri" charset="0"/>
            </a:endParaRPr>
          </a:p>
        </p:txBody>
      </p:sp>
      <p:sp>
        <p:nvSpPr>
          <p:cNvPr id="171011" name="Text Box 4"/>
          <p:cNvSpPr txBox="1">
            <a:spLocks noChangeArrowheads="1"/>
          </p:cNvSpPr>
          <p:nvPr/>
        </p:nvSpPr>
        <p:spPr bwMode="auto">
          <a:xfrm>
            <a:off x="6543675" y="6248400"/>
            <a:ext cx="1381125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buSzPct val="100000"/>
            </a:pPr>
            <a:fld id="{B4098AC5-7BF4-3D4F-8E7D-AAF70E8079EB}" type="slidenum">
              <a:rPr lang="en-US" altLang="x-none" sz="1800">
                <a:solidFill>
                  <a:srgbClr val="000000"/>
                </a:solidFill>
              </a:rPr>
              <a:pPr eaLnBrk="1" hangingPunct="1">
                <a:buSzPct val="100000"/>
              </a:pPr>
              <a:t>14</a:t>
            </a:fld>
            <a:endParaRPr lang="en-US" altLang="x-none" sz="1800">
              <a:solidFill>
                <a:srgbClr val="00000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1F812B0-212F-5EC3-1419-9781042E3C7F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>
              <a:defRPr/>
            </a:pPr>
            <a:fld id="{282B1CBC-BE39-E649-8CCA-3D8B5AE24183}" type="slidenum">
              <a:rPr lang="en-US" altLang="x-none" smtClean="0"/>
              <a:pPr>
                <a:defRPr/>
              </a:pPr>
              <a:t>14</a:t>
            </a:fld>
            <a:endParaRPr lang="en-US" altLang="x-none"/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Box 1"/>
          <p:cNvSpPr txBox="1">
            <a:spLocks noChangeArrowheads="1"/>
          </p:cNvSpPr>
          <p:nvPr/>
        </p:nvSpPr>
        <p:spPr bwMode="auto">
          <a:xfrm>
            <a:off x="2590800" y="762000"/>
            <a:ext cx="3886200" cy="838200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>
              <a:buSzPct val="100000"/>
            </a:pPr>
            <a:r>
              <a:rPr lang="en-US" altLang="x-none" sz="3600">
                <a:solidFill>
                  <a:srgbClr val="000000"/>
                </a:solidFill>
                <a:latin typeface="Calibri" charset="0"/>
              </a:rPr>
              <a:t>How Learn Skills</a:t>
            </a:r>
          </a:p>
        </p:txBody>
      </p:sp>
      <p:sp>
        <p:nvSpPr>
          <p:cNvPr id="173058" name="Text Box 1"/>
          <p:cNvSpPr txBox="1">
            <a:spLocks noChangeArrowheads="1"/>
          </p:cNvSpPr>
          <p:nvPr/>
        </p:nvSpPr>
        <p:spPr bwMode="auto">
          <a:xfrm>
            <a:off x="457200" y="228600"/>
            <a:ext cx="82296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>
              <a:buSzPct val="100000"/>
            </a:pPr>
            <a:r>
              <a:rPr lang="en-US" altLang="x-none" sz="3600">
                <a:solidFill>
                  <a:srgbClr val="000000"/>
                </a:solidFill>
                <a:latin typeface="Calibri" charset="0"/>
              </a:rPr>
              <a:t>Relating Writing to Software</a:t>
            </a:r>
          </a:p>
        </p:txBody>
      </p:sp>
      <p:sp>
        <p:nvSpPr>
          <p:cNvPr id="173059" name="Text Box 3"/>
          <p:cNvSpPr txBox="1">
            <a:spLocks noChangeArrowheads="1"/>
          </p:cNvSpPr>
          <p:nvPr/>
        </p:nvSpPr>
        <p:spPr bwMode="auto">
          <a:xfrm>
            <a:off x="6324600" y="6324600"/>
            <a:ext cx="1752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buSzPct val="100000"/>
            </a:pPr>
            <a:fld id="{B10569C4-E678-B84D-BD81-0BEC3E027ED2}" type="slidenum">
              <a:rPr lang="en-US" altLang="x-none" sz="1800">
                <a:solidFill>
                  <a:srgbClr val="000000"/>
                </a:solidFill>
              </a:rPr>
              <a:pPr eaLnBrk="1" hangingPunct="1">
                <a:buSzPct val="100000"/>
              </a:pPr>
              <a:t>15</a:t>
            </a:fld>
            <a:endParaRPr lang="en-US" altLang="x-none" sz="1800">
              <a:solidFill>
                <a:srgbClr val="000000"/>
              </a:solidFill>
            </a:endParaRPr>
          </a:p>
        </p:txBody>
      </p:sp>
      <p:graphicFrame>
        <p:nvGraphicFramePr>
          <p:cNvPr id="22532" name="Group 4"/>
          <p:cNvGraphicFramePr>
            <a:graphicFrameLocks noGrp="1"/>
          </p:cNvGraphicFramePr>
          <p:nvPr/>
        </p:nvGraphicFramePr>
        <p:xfrm>
          <a:off x="2286000" y="1622425"/>
          <a:ext cx="2033588" cy="3744912"/>
        </p:xfrm>
        <a:graphic>
          <a:graphicData uri="http://schemas.openxmlformats.org/drawingml/2006/table">
            <a:tbl>
              <a:tblPr/>
              <a:tblGrid>
                <a:gridCol w="20335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95339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3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Reporter</a:t>
                      </a:r>
                    </a:p>
                  </a:txBody>
                  <a:tcPr marL="90000" marR="90000" marT="45721" marB="45721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74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61968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Writing quality</a:t>
                      </a:r>
                    </a:p>
                  </a:txBody>
                  <a:tcPr marL="90000" marR="90000" marT="45721" marB="45721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74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5339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Content</a:t>
                      </a:r>
                    </a:p>
                  </a:txBody>
                  <a:tcPr marL="90000" marR="90000" marT="45721" marB="45721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96927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Structure</a:t>
                      </a:r>
                    </a:p>
                  </a:txBody>
                  <a:tcPr marL="90000" marR="90000" marT="45721" marB="45721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95339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Review</a:t>
                      </a:r>
                    </a:p>
                  </a:txBody>
                  <a:tcPr marL="90000" marR="90000" marT="45721" marB="45721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22554" name="Group 26"/>
          <p:cNvGraphicFramePr>
            <a:graphicFrameLocks noGrp="1"/>
          </p:cNvGraphicFramePr>
          <p:nvPr/>
        </p:nvGraphicFramePr>
        <p:xfrm>
          <a:off x="4597400" y="1597025"/>
          <a:ext cx="2033588" cy="3744912"/>
        </p:xfrm>
        <a:graphic>
          <a:graphicData uri="http://schemas.openxmlformats.org/drawingml/2006/table">
            <a:tbl>
              <a:tblPr/>
              <a:tblGrid>
                <a:gridCol w="20335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95339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3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SW </a:t>
                      </a:r>
                      <a:r>
                        <a:rPr kumimoji="0" lang="en-US" sz="32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Eng</a:t>
                      </a:r>
                      <a:endParaRPr kumimoji="0" lang="en-US" sz="32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90000" marR="90000" marT="45721" marB="45721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74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61968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Code</a:t>
                      </a:r>
                    </a:p>
                    <a:p>
                      <a:pPr marL="0" marR="0" lvl="0" indent="0" algn="ctr" defTabSz="457200" rtl="0" eaLnBrk="1" fontAlgn="base" latinLnBrk="0" hangingPunct="1">
                        <a:lnSpc>
                          <a:spcPct val="10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 quality</a:t>
                      </a:r>
                    </a:p>
                  </a:txBody>
                  <a:tcPr marL="90000" marR="90000" marT="45721" marB="45721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74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5339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Features</a:t>
                      </a:r>
                    </a:p>
                  </a:txBody>
                  <a:tcPr marL="90000" marR="90000" marT="45721" marB="45721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96927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Design</a:t>
                      </a:r>
                    </a:p>
                  </a:txBody>
                  <a:tcPr marL="90000" marR="90000" marT="45721" marB="45721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95339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Testing</a:t>
                      </a:r>
                    </a:p>
                  </a:txBody>
                  <a:tcPr marL="90000" marR="90000" marT="45721" marB="45721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2576" name="AutoShape 48"/>
          <p:cNvSpPr>
            <a:spLocks noChangeArrowheads="1"/>
          </p:cNvSpPr>
          <p:nvPr/>
        </p:nvSpPr>
        <p:spPr bwMode="auto">
          <a:xfrm>
            <a:off x="304800" y="2359025"/>
            <a:ext cx="1600200" cy="612775"/>
          </a:xfrm>
          <a:prstGeom prst="wedgeRoundRectCallout">
            <a:avLst>
              <a:gd name="adj1" fmla="val 75718"/>
              <a:gd name="adj2" fmla="val 11204"/>
              <a:gd name="adj3" fmla="val 16667"/>
            </a:avLst>
          </a:prstGeom>
          <a:solidFill>
            <a:srgbClr val="FFFF00"/>
          </a:solidFill>
          <a:ln w="9360" cap="sq">
            <a:solidFill>
              <a:srgbClr val="4A7EBB"/>
            </a:solidFill>
            <a:miter lim="800000"/>
            <a:headEnd/>
            <a:tailEnd/>
          </a:ln>
          <a:effectLst>
            <a:outerShdw blurRad="63500" dist="23040" dir="5400000" algn="ctr" rotWithShape="0">
              <a:srgbClr val="808080">
                <a:alpha val="35036"/>
              </a:srgbClr>
            </a:outerShdw>
          </a:effectLst>
        </p:spPr>
        <p:txBody>
          <a:bodyPr lIns="90000" tIns="46800" rIns="90000" bIns="46800" anchor="ctr"/>
          <a:lstStyle/>
          <a:p>
            <a:pPr algn="ctr" eaLnBrk="1" hangingPunct="1">
              <a:buSzPct val="10000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lang="en-US">
                <a:solidFill>
                  <a:srgbClr val="000000"/>
                </a:solidFill>
                <a:latin typeface="Calibri" charset="0"/>
                <a:ea typeface="ＭＳ Ｐゴシック" charset="0"/>
              </a:rPr>
              <a:t>Freshman English</a:t>
            </a:r>
          </a:p>
        </p:txBody>
      </p:sp>
      <p:sp>
        <p:nvSpPr>
          <p:cNvPr id="22577" name="AutoShape 49"/>
          <p:cNvSpPr>
            <a:spLocks noChangeArrowheads="1"/>
          </p:cNvSpPr>
          <p:nvPr/>
        </p:nvSpPr>
        <p:spPr bwMode="auto">
          <a:xfrm>
            <a:off x="6858000" y="1905001"/>
            <a:ext cx="1981200" cy="1066800"/>
          </a:xfrm>
          <a:prstGeom prst="wedgeRoundRectCallout">
            <a:avLst>
              <a:gd name="adj1" fmla="val -68574"/>
              <a:gd name="adj2" fmla="val 15477"/>
              <a:gd name="adj3" fmla="val 16667"/>
            </a:avLst>
          </a:prstGeom>
          <a:solidFill>
            <a:srgbClr val="FFFF00"/>
          </a:solidFill>
          <a:ln w="9360" cap="sq">
            <a:solidFill>
              <a:srgbClr val="4A7EBB"/>
            </a:solidFill>
            <a:miter lim="800000"/>
            <a:headEnd/>
            <a:tailEnd/>
          </a:ln>
          <a:effectLst>
            <a:outerShdw blurRad="63500" dist="23040" dir="5400000" algn="ctr" rotWithShape="0">
              <a:srgbClr val="808080">
                <a:alpha val="35036"/>
              </a:srgbClr>
            </a:outerShdw>
          </a:effectLst>
        </p:spPr>
        <p:txBody>
          <a:bodyPr lIns="90000" tIns="46800" rIns="90000" bIns="46800" anchor="ctr"/>
          <a:lstStyle/>
          <a:p>
            <a:pPr algn="ctr" eaLnBrk="1" hangingPunct="1">
              <a:buSzPct val="10000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lang="en-US" dirty="0">
                <a:solidFill>
                  <a:srgbClr val="000000"/>
                </a:solidFill>
                <a:latin typeface="Calibri" charset="0"/>
                <a:ea typeface="ＭＳ Ｐゴシック" charset="0"/>
              </a:rPr>
              <a:t>Programming course, this class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1509713" y="2816225"/>
            <a:ext cx="776287" cy="221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13800">
                <a:solidFill>
                  <a:srgbClr val="000000"/>
                </a:solidFill>
              </a:rPr>
              <a:t>{</a:t>
            </a:r>
          </a:p>
        </p:txBody>
      </p:sp>
      <p:sp>
        <p:nvSpPr>
          <p:cNvPr id="11" name="AutoShape 48"/>
          <p:cNvSpPr>
            <a:spLocks noChangeArrowheads="1"/>
          </p:cNvSpPr>
          <p:nvPr/>
        </p:nvSpPr>
        <p:spPr bwMode="auto">
          <a:xfrm>
            <a:off x="381000" y="5483225"/>
            <a:ext cx="3810000" cy="612775"/>
          </a:xfrm>
          <a:prstGeom prst="wedgeRoundRectCallout">
            <a:avLst>
              <a:gd name="adj1" fmla="val -13472"/>
              <a:gd name="adj2" fmla="val -255264"/>
              <a:gd name="adj3" fmla="val 16667"/>
            </a:avLst>
          </a:prstGeom>
          <a:solidFill>
            <a:srgbClr val="FFFF00"/>
          </a:solidFill>
          <a:ln w="9360" cap="sq">
            <a:solidFill>
              <a:srgbClr val="4A7EBB"/>
            </a:solidFill>
            <a:miter lim="800000"/>
            <a:headEnd/>
            <a:tailEnd/>
          </a:ln>
          <a:effectLst>
            <a:outerShdw blurRad="63500" dist="23040" dir="5400000" algn="ctr" rotWithShape="0">
              <a:srgbClr val="808080">
                <a:alpha val="35036"/>
              </a:srgbClr>
            </a:outerShdw>
          </a:effectLst>
        </p:spPr>
        <p:txBody>
          <a:bodyPr lIns="90000" tIns="46800" rIns="90000" bIns="46800" anchor="ctr"/>
          <a:lstStyle/>
          <a:p>
            <a:pPr algn="ctr" eaLnBrk="1" hangingPunct="1">
              <a:buSzPct val="10000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lang="en-US" dirty="0">
                <a:solidFill>
                  <a:srgbClr val="000000"/>
                </a:solidFill>
                <a:latin typeface="Calibri" charset="0"/>
                <a:ea typeface="ＭＳ Ｐゴシック" charset="0"/>
              </a:rPr>
              <a:t>Composition &amp; literature classes, professional writer</a:t>
            </a:r>
          </a:p>
        </p:txBody>
      </p:sp>
      <p:sp>
        <p:nvSpPr>
          <p:cNvPr id="12" name="TextBox 11"/>
          <p:cNvSpPr txBox="1">
            <a:spLocks noChangeArrowheads="1"/>
          </p:cNvSpPr>
          <p:nvPr/>
        </p:nvSpPr>
        <p:spPr bwMode="auto">
          <a:xfrm flipV="1">
            <a:off x="6705600" y="3273425"/>
            <a:ext cx="776288" cy="221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13800">
                <a:solidFill>
                  <a:srgbClr val="000000"/>
                </a:solidFill>
              </a:rPr>
              <a:t>{</a:t>
            </a:r>
          </a:p>
        </p:txBody>
      </p:sp>
      <p:sp>
        <p:nvSpPr>
          <p:cNvPr id="13" name="AutoShape 48"/>
          <p:cNvSpPr>
            <a:spLocks noChangeArrowheads="1"/>
          </p:cNvSpPr>
          <p:nvPr/>
        </p:nvSpPr>
        <p:spPr bwMode="auto">
          <a:xfrm>
            <a:off x="5105400" y="5559425"/>
            <a:ext cx="3733800" cy="612775"/>
          </a:xfrm>
          <a:prstGeom prst="wedgeRoundRectCallout">
            <a:avLst>
              <a:gd name="adj1" fmla="val 10824"/>
              <a:gd name="adj2" fmla="val -286847"/>
              <a:gd name="adj3" fmla="val 16667"/>
            </a:avLst>
          </a:prstGeom>
          <a:solidFill>
            <a:srgbClr val="FFFF00"/>
          </a:solidFill>
          <a:ln w="9360" cap="sq">
            <a:solidFill>
              <a:srgbClr val="4A7EBB"/>
            </a:solidFill>
            <a:miter lim="800000"/>
            <a:headEnd/>
            <a:tailEnd/>
          </a:ln>
          <a:effectLst>
            <a:outerShdw blurRad="63500" dist="23040" dir="5400000" algn="ctr" rotWithShape="0">
              <a:srgbClr val="808080">
                <a:alpha val="35036"/>
              </a:srgbClr>
            </a:outerShdw>
          </a:effectLst>
        </p:spPr>
        <p:txBody>
          <a:bodyPr lIns="90000" tIns="46800" rIns="90000" bIns="46800" anchor="ctr"/>
          <a:lstStyle/>
          <a:p>
            <a:pPr algn="ctr" eaLnBrk="1" hangingPunct="1">
              <a:buSzPct val="10000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lang="en-US" dirty="0">
                <a:solidFill>
                  <a:srgbClr val="000000"/>
                </a:solidFill>
                <a:latin typeface="Calibri" charset="0"/>
                <a:ea typeface="ＭＳ Ｐゴシック" charset="0"/>
              </a:rPr>
              <a:t>CS degree, practical collaborative exp., this class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CBB66CA-C6AE-F714-BF5A-7AC37C55FE0A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>
              <a:defRPr/>
            </a:pPr>
            <a:fld id="{027F8ADA-C949-394C-AE71-B5975E4751C1}" type="slidenum">
              <a:rPr lang="en-US" altLang="x-none" smtClean="0"/>
              <a:pPr>
                <a:defRPr/>
              </a:pPr>
              <a:t>15</a:t>
            </a:fld>
            <a:endParaRPr lang="en-US" altLang="x-none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2576" grpId="0" animBg="1"/>
      <p:bldP spid="22577" grpId="0" animBg="1"/>
      <p:bldP spid="4" grpId="0"/>
      <p:bldP spid="11" grpId="0" animBg="1"/>
      <p:bldP spid="12" grpId="0"/>
      <p:bldP spid="1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5" name="Text Box 1"/>
          <p:cNvSpPr txBox="1">
            <a:spLocks noChangeArrowheads="1"/>
          </p:cNvSpPr>
          <p:nvPr/>
        </p:nvSpPr>
        <p:spPr bwMode="auto">
          <a:xfrm>
            <a:off x="457200" y="228600"/>
            <a:ext cx="82296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>
              <a:buSzPct val="100000"/>
            </a:pPr>
            <a:r>
              <a:rPr lang="en-US" altLang="x-none" sz="3600" dirty="0">
                <a:solidFill>
                  <a:srgbClr val="000000"/>
                </a:solidFill>
                <a:latin typeface="Calibri" charset="0"/>
              </a:rPr>
              <a:t>Grading</a:t>
            </a:r>
          </a:p>
        </p:txBody>
      </p:sp>
      <p:graphicFrame>
        <p:nvGraphicFramePr>
          <p:cNvPr id="23555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1900457"/>
              </p:ext>
            </p:extLst>
          </p:nvPr>
        </p:nvGraphicFramePr>
        <p:xfrm>
          <a:off x="2209800" y="1524000"/>
          <a:ext cx="4953000" cy="3954463"/>
        </p:xfrm>
        <a:graphic>
          <a:graphicData uri="http://schemas.openxmlformats.org/drawingml/2006/table">
            <a:tbl>
              <a:tblPr/>
              <a:tblGrid>
                <a:gridCol w="335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084263">
                <a:tc>
                  <a:txBody>
                    <a:bodyPr/>
                    <a:lstStyle>
                      <a:lvl1pPr eaLnBrk="0" hangingPunct="0">
                        <a:spcBef>
                          <a:spcPts val="8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8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eaLnBrk="0" hangingPunct="0">
                        <a:spcBef>
                          <a:spcPts val="7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4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ts val="6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0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altLang="x-none" sz="32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Item</a:t>
                      </a:r>
                      <a:endParaRPr kumimoji="0" lang="en-US" altLang="x-none" sz="18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90000" marR="90000" marT="45722" marB="45722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74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ts val="8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8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eaLnBrk="0" hangingPunct="0">
                        <a:spcBef>
                          <a:spcPts val="7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4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ts val="6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0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altLang="x-none" sz="2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 %</a:t>
                      </a:r>
                    </a:p>
                  </a:txBody>
                  <a:tcPr marL="90000" marR="90000" marT="45722" marB="45722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74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62025">
                <a:tc>
                  <a:txBody>
                    <a:bodyPr/>
                    <a:lstStyle>
                      <a:lvl1pPr eaLnBrk="0" hangingPunct="0">
                        <a:spcBef>
                          <a:spcPts val="8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8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eaLnBrk="0" hangingPunct="0">
                        <a:spcBef>
                          <a:spcPts val="7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4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ts val="6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0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altLang="x-none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Homework</a:t>
                      </a:r>
                    </a:p>
                    <a:p>
                      <a:pPr marL="0" marR="0" lvl="0" indent="0" algn="l" defTabSz="457200" rtl="0" eaLnBrk="1" fontAlgn="base" latinLnBrk="0" hangingPunct="1">
                        <a:lnSpc>
                          <a:spcPct val="10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altLang="x-none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(~5 homeworks)</a:t>
                      </a:r>
                    </a:p>
                  </a:txBody>
                  <a:tcPr marL="90000" marR="90000" marT="45722" marB="45722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74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ts val="8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8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eaLnBrk="0" hangingPunct="0">
                        <a:spcBef>
                          <a:spcPts val="7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4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ts val="6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0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altLang="x-none" sz="3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35</a:t>
                      </a:r>
                    </a:p>
                  </a:txBody>
                  <a:tcPr marL="90000" marR="90000" marT="45722" marB="45722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74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62025">
                <a:tc>
                  <a:txBody>
                    <a:bodyPr/>
                    <a:lstStyle>
                      <a:lvl1pPr eaLnBrk="0" hangingPunct="0">
                        <a:spcBef>
                          <a:spcPts val="8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8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eaLnBrk="0" hangingPunct="0">
                        <a:spcBef>
                          <a:spcPts val="7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4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ts val="6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0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altLang="x-none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Class participation</a:t>
                      </a:r>
                    </a:p>
                  </a:txBody>
                  <a:tcPr marL="90000" marR="90000" marT="45722" marB="45722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ts val="8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8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eaLnBrk="0" hangingPunct="0">
                        <a:spcBef>
                          <a:spcPts val="7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4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ts val="6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0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altLang="x-none" sz="3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15</a:t>
                      </a:r>
                    </a:p>
                  </a:txBody>
                  <a:tcPr marL="90000" marR="90000" marT="45722" marB="45722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46150">
                <a:tc>
                  <a:txBody>
                    <a:bodyPr/>
                    <a:lstStyle>
                      <a:lvl1pPr eaLnBrk="0" hangingPunct="0">
                        <a:spcBef>
                          <a:spcPts val="8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8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eaLnBrk="0" hangingPunct="0">
                        <a:spcBef>
                          <a:spcPts val="7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4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ts val="6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0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altLang="x-none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Class project</a:t>
                      </a:r>
                    </a:p>
                  </a:txBody>
                  <a:tcPr marL="90000" marR="90000" marT="45722" marB="45722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ts val="8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8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eaLnBrk="0" hangingPunct="0">
                        <a:spcBef>
                          <a:spcPts val="7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4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ts val="6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0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altLang="x-none" sz="3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50</a:t>
                      </a:r>
                    </a:p>
                  </a:txBody>
                  <a:tcPr marL="90000" marR="90000" marT="45722" marB="45722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75123" name="Text Box 89"/>
          <p:cNvSpPr txBox="1">
            <a:spLocks noChangeArrowheads="1"/>
          </p:cNvSpPr>
          <p:nvPr/>
        </p:nvSpPr>
        <p:spPr bwMode="auto">
          <a:xfrm>
            <a:off x="6324600" y="6324600"/>
            <a:ext cx="1752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buSzPct val="100000"/>
            </a:pPr>
            <a:fld id="{1832CF6B-833D-6A46-B8B4-71350C02E028}" type="slidenum">
              <a:rPr lang="en-US" altLang="x-none" sz="1800">
                <a:solidFill>
                  <a:srgbClr val="000000"/>
                </a:solidFill>
              </a:rPr>
              <a:pPr eaLnBrk="1" hangingPunct="1">
                <a:buSzPct val="100000"/>
              </a:pPr>
              <a:t>16</a:t>
            </a:fld>
            <a:endParaRPr lang="en-US" altLang="x-none" sz="1800">
              <a:solidFill>
                <a:srgbClr val="00000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75C8166-E290-14ED-589C-91BD78A84403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>
              <a:defRPr/>
            </a:pPr>
            <a:fld id="{027F8ADA-C949-394C-AE71-B5975E4751C1}" type="slidenum">
              <a:rPr lang="en-US" altLang="x-none" smtClean="0"/>
              <a:pPr>
                <a:defRPr/>
              </a:pPr>
              <a:t>16</a:t>
            </a:fld>
            <a:endParaRPr lang="en-US" altLang="x-none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3" name="Text Box 1"/>
          <p:cNvSpPr txBox="1">
            <a:spLocks noChangeArrowheads="1"/>
          </p:cNvSpPr>
          <p:nvPr/>
        </p:nvSpPr>
        <p:spPr bwMode="auto">
          <a:xfrm>
            <a:off x="457200" y="228600"/>
            <a:ext cx="82296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>
              <a:buSzPct val="100000"/>
            </a:pPr>
            <a:r>
              <a:rPr lang="en-US" altLang="x-none" sz="3600" dirty="0">
                <a:solidFill>
                  <a:srgbClr val="000000"/>
                </a:solidFill>
                <a:latin typeface="Calibri" charset="0"/>
              </a:rPr>
              <a:t>Grading</a:t>
            </a:r>
          </a:p>
        </p:txBody>
      </p:sp>
      <p:sp>
        <p:nvSpPr>
          <p:cNvPr id="177154" name="Text Box 89"/>
          <p:cNvSpPr txBox="1">
            <a:spLocks noChangeArrowheads="1"/>
          </p:cNvSpPr>
          <p:nvPr/>
        </p:nvSpPr>
        <p:spPr bwMode="auto">
          <a:xfrm>
            <a:off x="6324600" y="6324600"/>
            <a:ext cx="1752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buSzPct val="100000"/>
            </a:pPr>
            <a:fld id="{94FA5660-D96B-B34A-9D65-AF4387711E0B}" type="slidenum">
              <a:rPr lang="en-US" altLang="x-none" sz="1800">
                <a:solidFill>
                  <a:srgbClr val="000000"/>
                </a:solidFill>
              </a:rPr>
              <a:pPr eaLnBrk="1" hangingPunct="1">
                <a:buSzPct val="100000"/>
              </a:pPr>
              <a:t>17</a:t>
            </a:fld>
            <a:endParaRPr lang="en-US" altLang="x-none" sz="1800">
              <a:solidFill>
                <a:srgbClr val="00000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457200" y="1143000"/>
            <a:ext cx="8229600" cy="480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lIns="90000" tIns="46800" rIns="90000" bIns="46800"/>
          <a:lstStyle>
            <a:lvl1pPr marL="341313" indent="-341313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1363" indent="-284163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marL="457200" indent="-457200" eaLnBrk="1" hangingPunct="1">
              <a:spcBef>
                <a:spcPts val="800"/>
              </a:spcBef>
              <a:buClr>
                <a:srgbClr val="000000"/>
              </a:buClr>
              <a:buSzPct val="100000"/>
              <a:buFont typeface="Arial" charset="0"/>
              <a:buChar char="•"/>
              <a:defRPr/>
            </a:pPr>
            <a:r>
              <a:rPr lang="en-US" sz="3200" dirty="0">
                <a:latin typeface="Calibri" charset="0"/>
              </a:rPr>
              <a:t>How we grade homework</a:t>
            </a:r>
            <a:r>
              <a:rPr lang="mr-IN" sz="3200" dirty="0">
                <a:latin typeface="Calibri" charset="0"/>
              </a:rPr>
              <a:t>…</a:t>
            </a:r>
            <a:endParaRPr lang="en-US" sz="3200" dirty="0">
              <a:latin typeface="Calibri" charset="0"/>
            </a:endParaRPr>
          </a:p>
          <a:p>
            <a:pPr marL="857250" lvl="1" indent="-457200" eaLnBrk="1" hangingPunct="1">
              <a:spcBef>
                <a:spcPts val="800"/>
              </a:spcBef>
              <a:buClr>
                <a:srgbClr val="000000"/>
              </a:buClr>
              <a:buSzPct val="100000"/>
              <a:buFont typeface="Arial" charset="0"/>
              <a:buChar char="•"/>
              <a:defRPr/>
            </a:pPr>
            <a:r>
              <a:rPr lang="en-US" sz="2800" dirty="0">
                <a:latin typeface="Calibri" charset="0"/>
              </a:rPr>
              <a:t>You submit homework using GitHub (version control tool) by the due date</a:t>
            </a:r>
          </a:p>
          <a:p>
            <a:pPr marL="857250" lvl="1" indent="-457200" eaLnBrk="1" hangingPunct="1">
              <a:spcBef>
                <a:spcPts val="800"/>
              </a:spcBef>
              <a:buClr>
                <a:srgbClr val="000000"/>
              </a:buClr>
              <a:buSzPct val="100000"/>
              <a:buFont typeface="Arial" charset="0"/>
              <a:buChar char="•"/>
              <a:defRPr/>
            </a:pPr>
            <a:r>
              <a:rPr lang="en-US" sz="2800" dirty="0">
                <a:latin typeface="Calibri" charset="0"/>
              </a:rPr>
              <a:t>We take up to a week to review the homework and give feedback with a GitHub Issue</a:t>
            </a:r>
          </a:p>
          <a:p>
            <a:pPr marL="857250" lvl="1" indent="-457200" eaLnBrk="1" hangingPunct="1">
              <a:spcBef>
                <a:spcPts val="800"/>
              </a:spcBef>
              <a:buClr>
                <a:srgbClr val="000000"/>
              </a:buClr>
              <a:buSzPct val="100000"/>
              <a:buFont typeface="Arial" charset="0"/>
              <a:buChar char="•"/>
              <a:defRPr/>
            </a:pPr>
            <a:r>
              <a:rPr lang="en-US" sz="2800" dirty="0">
                <a:latin typeface="Calibri" charset="0"/>
              </a:rPr>
              <a:t>You have an additional week to revise the homework to address any weaknesses</a:t>
            </a:r>
          </a:p>
          <a:p>
            <a:pPr marL="857250" lvl="1" indent="-457200" eaLnBrk="1" hangingPunct="1">
              <a:spcBef>
                <a:spcPts val="800"/>
              </a:spcBef>
              <a:buClr>
                <a:srgbClr val="000000"/>
              </a:buClr>
              <a:buSzPct val="100000"/>
              <a:buFont typeface="Arial" charset="0"/>
              <a:buChar char="•"/>
              <a:defRPr/>
            </a:pPr>
            <a:r>
              <a:rPr lang="en-US" sz="2800" dirty="0">
                <a:latin typeface="Calibri" charset="0"/>
              </a:rPr>
              <a:t>Your final grade for a homework is given</a:t>
            </a:r>
          </a:p>
          <a:p>
            <a:pPr marL="857250" lvl="1" indent="-457200" eaLnBrk="1" hangingPunct="1">
              <a:spcBef>
                <a:spcPts val="800"/>
              </a:spcBef>
              <a:buClr>
                <a:srgbClr val="000000"/>
              </a:buClr>
              <a:buSzPct val="100000"/>
              <a:buFont typeface="Arial" charset="0"/>
              <a:buChar char="•"/>
              <a:defRPr/>
            </a:pPr>
            <a:r>
              <a:rPr lang="en-US" sz="2800" b="1" dirty="0">
                <a:latin typeface="Calibri" charset="0"/>
              </a:rPr>
              <a:t>There is no reason you can’t get 5/5 on all HW </a:t>
            </a:r>
          </a:p>
          <a:p>
            <a:pPr lvl="1" eaLnBrk="1" hangingPunct="1">
              <a:spcBef>
                <a:spcPts val="700"/>
              </a:spcBef>
              <a:buClr>
                <a:srgbClr val="000000"/>
              </a:buClr>
              <a:buSzPct val="100000"/>
              <a:buFont typeface="Arial" charset="0"/>
              <a:buNone/>
              <a:defRPr/>
            </a:pPr>
            <a:endParaRPr lang="en-US" sz="2800" dirty="0">
              <a:latin typeface="Calibri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B7AB43F-E2C7-404F-4A8C-B4FE7C1DA3DB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>
              <a:defRPr/>
            </a:pPr>
            <a:fld id="{027F8ADA-C949-394C-AE71-B5975E4751C1}" type="slidenum">
              <a:rPr lang="en-US" altLang="x-none" smtClean="0"/>
              <a:pPr>
                <a:defRPr/>
              </a:pPr>
              <a:t>17</a:t>
            </a:fld>
            <a:endParaRPr lang="en-US" altLang="x-none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ext Box 1"/>
          <p:cNvSpPr txBox="1">
            <a:spLocks noChangeArrowheads="1"/>
          </p:cNvSpPr>
          <p:nvPr/>
        </p:nvSpPr>
        <p:spPr bwMode="auto">
          <a:xfrm>
            <a:off x="457200" y="381000"/>
            <a:ext cx="822960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>
              <a:buClrTx/>
              <a:buFontTx/>
              <a:buNone/>
              <a:defRPr/>
            </a:pPr>
            <a:r>
              <a:rPr lang="en-US" sz="3600" dirty="0">
                <a:latin typeface="Calibri" charset="0"/>
              </a:rPr>
              <a:t>GitHub &amp; Version Control</a:t>
            </a:r>
          </a:p>
        </p:txBody>
      </p:sp>
      <p:sp>
        <p:nvSpPr>
          <p:cNvPr id="15362" name="Text Box 2"/>
          <p:cNvSpPr txBox="1">
            <a:spLocks noChangeArrowheads="1"/>
          </p:cNvSpPr>
          <p:nvPr/>
        </p:nvSpPr>
        <p:spPr bwMode="auto">
          <a:xfrm>
            <a:off x="457200" y="1447800"/>
            <a:ext cx="8229600" cy="432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341313" indent="-341313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3200" dirty="0">
                <a:latin typeface="Calibri" charset="0"/>
              </a:rPr>
              <a:t>Version control is an essential tool in software engineering.  It is “track changes” for code.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3200" dirty="0">
                <a:latin typeface="Calibri" charset="0"/>
              </a:rPr>
              <a:t>We use GitHub to collect and give feedback on homework.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3200" dirty="0">
                <a:latin typeface="Calibri" charset="0"/>
              </a:rPr>
              <a:t>The world uses GitHub to co-develop software.  You will learn git and GitHub.</a:t>
            </a:r>
          </a:p>
        </p:txBody>
      </p:sp>
      <p:sp>
        <p:nvSpPr>
          <p:cNvPr id="15364" name="Text Box 4"/>
          <p:cNvSpPr txBox="1">
            <a:spLocks noChangeArrowheads="1"/>
          </p:cNvSpPr>
          <p:nvPr/>
        </p:nvSpPr>
        <p:spPr bwMode="auto">
          <a:xfrm>
            <a:off x="6543675" y="6248400"/>
            <a:ext cx="1381125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buClrTx/>
              <a:buFontTx/>
              <a:buNone/>
              <a:defRPr/>
            </a:pPr>
            <a:fld id="{8B804784-53DF-1942-BD3E-6E4D7283BCAC}" type="slidenum">
              <a:rPr lang="en-US" sz="1800" smtClean="0"/>
              <a:pPr>
                <a:buClrTx/>
                <a:buFontTx/>
                <a:buNone/>
                <a:defRPr/>
              </a:pPr>
              <a:t>18</a:t>
            </a:fld>
            <a:endParaRPr lang="en-US" sz="180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7500" y="4639388"/>
            <a:ext cx="2527300" cy="1473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6400" y="4528976"/>
            <a:ext cx="2895600" cy="1694024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59C77A1-1B26-0572-875B-E520D55B8665}"/>
              </a:ext>
            </a:extLst>
          </p:cNvPr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A3E8EA-7598-EC43-FC77-BD2D09AE114C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>
              <a:defRPr/>
            </a:pPr>
            <a:fld id="{027F8ADA-C949-394C-AE71-B5975E4751C1}" type="slidenum">
              <a:rPr lang="en-US" altLang="x-none" smtClean="0"/>
              <a:pPr>
                <a:defRPr/>
              </a:pPr>
              <a:t>18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098779614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ext Box 1"/>
          <p:cNvSpPr txBox="1">
            <a:spLocks noChangeArrowheads="1"/>
          </p:cNvSpPr>
          <p:nvPr/>
        </p:nvSpPr>
        <p:spPr bwMode="auto">
          <a:xfrm>
            <a:off x="457200" y="381000"/>
            <a:ext cx="822960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>
              <a:buClrTx/>
              <a:buFontTx/>
              <a:buNone/>
              <a:defRPr/>
            </a:pPr>
            <a:r>
              <a:rPr lang="en-US" sz="3600" dirty="0">
                <a:latin typeface="Calibri" charset="0"/>
              </a:rPr>
              <a:t>GitHub &amp; Version Control</a:t>
            </a:r>
          </a:p>
        </p:txBody>
      </p:sp>
      <p:sp>
        <p:nvSpPr>
          <p:cNvPr id="15362" name="Text Box 2"/>
          <p:cNvSpPr txBox="1">
            <a:spLocks noChangeArrowheads="1"/>
          </p:cNvSpPr>
          <p:nvPr/>
        </p:nvSpPr>
        <p:spPr bwMode="auto">
          <a:xfrm>
            <a:off x="457200" y="1447800"/>
            <a:ext cx="8229600" cy="432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341313" indent="-341313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3200" dirty="0">
                <a:latin typeface="Calibri" charset="0"/>
              </a:rPr>
              <a:t>We sent out a data collection instrument to map your UW NetID onto your GitHub account.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3200" dirty="0">
                <a:latin typeface="Calibri" charset="0"/>
              </a:rPr>
              <a:t>Right now….</a:t>
            </a:r>
            <a:br>
              <a:rPr lang="en-US" sz="3200" dirty="0">
                <a:latin typeface="Calibri" charset="0"/>
              </a:rPr>
            </a:br>
            <a:r>
              <a:rPr lang="en-US" sz="3200" dirty="0">
                <a:latin typeface="Calibri" charset="0"/>
              </a:rPr>
              <a:t>	A hot dog is a sandwich by popular vote.</a:t>
            </a:r>
          </a:p>
        </p:txBody>
      </p:sp>
      <p:sp>
        <p:nvSpPr>
          <p:cNvPr id="15364" name="Text Box 4"/>
          <p:cNvSpPr txBox="1">
            <a:spLocks noChangeArrowheads="1"/>
          </p:cNvSpPr>
          <p:nvPr/>
        </p:nvSpPr>
        <p:spPr bwMode="auto">
          <a:xfrm>
            <a:off x="6543675" y="6248400"/>
            <a:ext cx="1381125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buClrTx/>
              <a:buFontTx/>
              <a:buNone/>
              <a:defRPr/>
            </a:pPr>
            <a:fld id="{8B804784-53DF-1942-BD3E-6E4D7283BCAC}" type="slidenum">
              <a:rPr lang="en-US" sz="1800" smtClean="0"/>
              <a:pPr>
                <a:buClrTx/>
                <a:buFontTx/>
                <a:buNone/>
                <a:defRPr/>
              </a:pPr>
              <a:t>19</a:t>
            </a:fld>
            <a:endParaRPr lang="en-US" sz="180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9500" y="4673600"/>
            <a:ext cx="2527300" cy="1473200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E96990AF-7944-0531-D959-774C98FC5A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4171950"/>
            <a:ext cx="2209800" cy="123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BBC959-AF63-6365-32D7-30D2D7CB6D78}"/>
              </a:ext>
            </a:extLst>
          </p:cNvPr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4F9A47-8256-D710-42E9-EFD0C6297B3B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>
              <a:defRPr/>
            </a:pPr>
            <a:fld id="{027F8ADA-C949-394C-AE71-B5975E4751C1}" type="slidenum">
              <a:rPr lang="en-US" altLang="x-none" smtClean="0"/>
              <a:pPr>
                <a:defRPr/>
              </a:pPr>
              <a:t>19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68329992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7" name="Text Box 1"/>
          <p:cNvSpPr txBox="1">
            <a:spLocks noChangeArrowheads="1"/>
          </p:cNvSpPr>
          <p:nvPr/>
        </p:nvSpPr>
        <p:spPr bwMode="auto">
          <a:xfrm>
            <a:off x="457200" y="381000"/>
            <a:ext cx="82296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>
              <a:buSzPct val="100000"/>
            </a:pPr>
            <a:r>
              <a:rPr lang="en-US" altLang="x-none" sz="3600">
                <a:solidFill>
                  <a:srgbClr val="000000"/>
                </a:solidFill>
                <a:latin typeface="Calibri" charset="0"/>
              </a:rPr>
              <a:t>What's the class about? Who are we?</a:t>
            </a:r>
          </a:p>
        </p:txBody>
      </p:sp>
      <p:sp>
        <p:nvSpPr>
          <p:cNvPr id="17410" name="Text Box 2"/>
          <p:cNvSpPr txBox="1">
            <a:spLocks noChangeArrowheads="1"/>
          </p:cNvSpPr>
          <p:nvPr/>
        </p:nvSpPr>
        <p:spPr bwMode="auto">
          <a:xfrm>
            <a:off x="457200" y="1447800"/>
            <a:ext cx="8229600" cy="432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 marL="341313" indent="-341313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marL="741363" indent="-284163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spcBef>
                <a:spcPts val="800"/>
              </a:spcBef>
              <a:buClr>
                <a:srgbClr val="000000"/>
              </a:buClr>
              <a:buSzPct val="100000"/>
              <a:buFont typeface="Arial" charset="0"/>
              <a:buChar char="•"/>
            </a:pPr>
            <a:r>
              <a:rPr lang="en-US" altLang="x-none" sz="3200" dirty="0">
                <a:solidFill>
                  <a:srgbClr val="000000"/>
                </a:solidFill>
                <a:latin typeface="Calibri" charset="0"/>
              </a:rPr>
              <a:t>Instructor introductions</a:t>
            </a:r>
          </a:p>
          <a:p>
            <a:pPr eaLnBrk="1" hangingPunct="1">
              <a:spcBef>
                <a:spcPts val="800"/>
              </a:spcBef>
              <a:buClr>
                <a:srgbClr val="000000"/>
              </a:buClr>
              <a:buSzPct val="100000"/>
              <a:buFont typeface="Arial" charset="0"/>
              <a:buChar char="•"/>
            </a:pPr>
            <a:r>
              <a:rPr lang="en-US" altLang="x-none" sz="3200" dirty="0">
                <a:solidFill>
                  <a:srgbClr val="000000"/>
                </a:solidFill>
                <a:latin typeface="Calibri" charset="0"/>
              </a:rPr>
              <a:t>Objectives</a:t>
            </a:r>
          </a:p>
          <a:p>
            <a:pPr lvl="1" eaLnBrk="1" hangingPunct="1">
              <a:spcBef>
                <a:spcPts val="700"/>
              </a:spcBef>
              <a:buClr>
                <a:srgbClr val="000000"/>
              </a:buClr>
              <a:buSzPct val="100000"/>
              <a:buFont typeface="Arial" charset="0"/>
              <a:buChar char="–"/>
            </a:pPr>
            <a:r>
              <a:rPr lang="en-US" altLang="x-none" sz="2800" dirty="0">
                <a:solidFill>
                  <a:srgbClr val="000000"/>
                </a:solidFill>
                <a:latin typeface="Calibri" charset="0"/>
              </a:rPr>
              <a:t>Teach how to create and collaborate on data- and computation-intensive research projects</a:t>
            </a:r>
          </a:p>
          <a:p>
            <a:pPr lvl="1" eaLnBrk="1" hangingPunct="1">
              <a:spcBef>
                <a:spcPts val="700"/>
              </a:spcBef>
              <a:buClr>
                <a:srgbClr val="000000"/>
              </a:buClr>
              <a:buSzPct val="100000"/>
              <a:buFont typeface="Arial" charset="0"/>
              <a:buChar char="–"/>
            </a:pPr>
            <a:r>
              <a:rPr lang="en-US" altLang="x-none" sz="2800" dirty="0">
                <a:solidFill>
                  <a:srgbClr val="000000"/>
                </a:solidFill>
                <a:latin typeface="Calibri" charset="0"/>
              </a:rPr>
              <a:t>Provide practical software engineering skills for data analysis in research &amp; industry</a:t>
            </a:r>
          </a:p>
          <a:p>
            <a:pPr lvl="1" eaLnBrk="1" hangingPunct="1">
              <a:spcBef>
                <a:spcPts val="700"/>
              </a:spcBef>
              <a:buClr>
                <a:srgbClr val="000000"/>
              </a:buClr>
              <a:buSzPct val="100000"/>
              <a:buFont typeface="Arial" charset="0"/>
              <a:buChar char="–"/>
            </a:pPr>
            <a:r>
              <a:rPr lang="en-US" altLang="x-none" sz="2800" dirty="0">
                <a:solidFill>
                  <a:srgbClr val="000000"/>
                </a:solidFill>
                <a:latin typeface="Calibri" charset="0"/>
              </a:rPr>
              <a:t>Elevate coding in academia to the level of technical / manuscript writing and patents</a:t>
            </a:r>
          </a:p>
          <a:p>
            <a:pPr lvl="1" eaLnBrk="1" hangingPunct="1">
              <a:spcBef>
                <a:spcPts val="700"/>
              </a:spcBef>
              <a:buClr>
                <a:srgbClr val="000000"/>
              </a:buClr>
              <a:buSzPct val="100000"/>
              <a:buFont typeface="Arial" charset="0"/>
              <a:buNone/>
            </a:pPr>
            <a:endParaRPr lang="en-US" altLang="x-none" sz="2800" dirty="0">
              <a:solidFill>
                <a:srgbClr val="000000"/>
              </a:solidFill>
              <a:latin typeface="Calibri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152580" name="Slide Number Placeholder 1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9F83E5CE-1B87-5646-B875-61B429FB44DF}" type="slidenum">
              <a:rPr lang="en-US" altLang="x-none" sz="1800">
                <a:solidFill>
                  <a:srgbClr val="000000"/>
                </a:solidFill>
                <a:latin typeface="Times New Roman" charset="0"/>
              </a:rPr>
              <a:pPr/>
              <a:t>2</a:t>
            </a:fld>
            <a:endParaRPr lang="en-US" altLang="x-none" sz="1800">
              <a:solidFill>
                <a:srgbClr val="000000"/>
              </a:solidFill>
              <a:latin typeface="Times New Roman" charset="0"/>
            </a:endParaRP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ext Box 1"/>
          <p:cNvSpPr txBox="1">
            <a:spLocks noChangeArrowheads="1"/>
          </p:cNvSpPr>
          <p:nvPr/>
        </p:nvSpPr>
        <p:spPr bwMode="auto">
          <a:xfrm>
            <a:off x="457200" y="381000"/>
            <a:ext cx="822960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>
              <a:buClrTx/>
              <a:buFontTx/>
              <a:buNone/>
              <a:defRPr/>
            </a:pPr>
            <a:r>
              <a:rPr lang="en-US" sz="3600" dirty="0">
                <a:latin typeface="Calibri" charset="0"/>
              </a:rPr>
              <a:t>Class project overview</a:t>
            </a:r>
          </a:p>
        </p:txBody>
      </p:sp>
      <p:sp>
        <p:nvSpPr>
          <p:cNvPr id="15362" name="Text Box 2"/>
          <p:cNvSpPr txBox="1">
            <a:spLocks noChangeArrowheads="1"/>
          </p:cNvSpPr>
          <p:nvPr/>
        </p:nvSpPr>
        <p:spPr bwMode="auto">
          <a:xfrm>
            <a:off x="457200" y="1447800"/>
            <a:ext cx="8229600" cy="432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341313" indent="-341313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3200" dirty="0">
                <a:latin typeface="Calibri" charset="0"/>
              </a:rPr>
              <a:t>Collaborative software engineering experience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3200" dirty="0">
                <a:latin typeface="Calibri" charset="0"/>
              </a:rPr>
              <a:t>Teams of 3 to 4 with 4 being optimal</a:t>
            </a: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3200" dirty="0">
                <a:latin typeface="Calibri" charset="0"/>
              </a:rPr>
              <a:t>Prefer </a:t>
            </a:r>
            <a:r>
              <a:rPr lang="en-US" sz="3200" i="1" dirty="0">
                <a:latin typeface="Calibri" charset="0"/>
              </a:rPr>
              <a:t>teams with diversity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3200" dirty="0">
                <a:latin typeface="Calibri" charset="0"/>
              </a:rPr>
              <a:t>Develop project using version control</a:t>
            </a:r>
          </a:p>
        </p:txBody>
      </p:sp>
      <p:sp>
        <p:nvSpPr>
          <p:cNvPr id="15364" name="Text Box 4"/>
          <p:cNvSpPr txBox="1">
            <a:spLocks noChangeArrowheads="1"/>
          </p:cNvSpPr>
          <p:nvPr/>
        </p:nvSpPr>
        <p:spPr bwMode="auto">
          <a:xfrm>
            <a:off x="6543675" y="6248400"/>
            <a:ext cx="1381125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buClrTx/>
              <a:buFontTx/>
              <a:buNone/>
              <a:defRPr/>
            </a:pPr>
            <a:fld id="{8B804784-53DF-1942-BD3E-6E4D7283BCAC}" type="slidenum">
              <a:rPr lang="en-US" sz="1800" smtClean="0"/>
              <a:pPr>
                <a:buClrTx/>
                <a:buFontTx/>
                <a:buNone/>
                <a:defRPr/>
              </a:pPr>
              <a:t>20</a:t>
            </a:fld>
            <a:endParaRPr lang="en-US" sz="180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0" y="4267200"/>
            <a:ext cx="2527300" cy="1473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6400" y="4528976"/>
            <a:ext cx="2895600" cy="1694024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FAAC293-3C0F-6056-90E7-53A47482CBBA}"/>
              </a:ext>
            </a:extLst>
          </p:cNvPr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06DAE7-B99E-E29A-CADC-370BA11590CB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>
              <a:defRPr/>
            </a:pPr>
            <a:fld id="{027F8ADA-C949-394C-AE71-B5975E4751C1}" type="slidenum">
              <a:rPr lang="en-US" altLang="x-none" smtClean="0"/>
              <a:pPr>
                <a:defRPr/>
              </a:pPr>
              <a:t>20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408361851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ext Box 1"/>
          <p:cNvSpPr txBox="1">
            <a:spLocks noChangeArrowheads="1"/>
          </p:cNvSpPr>
          <p:nvPr/>
        </p:nvSpPr>
        <p:spPr bwMode="auto">
          <a:xfrm>
            <a:off x="457200" y="381000"/>
            <a:ext cx="822960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>
              <a:buClrTx/>
              <a:buFontTx/>
              <a:buNone/>
              <a:defRPr/>
            </a:pPr>
            <a:r>
              <a:rPr lang="en-US" sz="3600" b="1" dirty="0">
                <a:latin typeface="Calibri" charset="0"/>
              </a:rPr>
              <a:t>Class project overview</a:t>
            </a:r>
          </a:p>
        </p:txBody>
      </p:sp>
      <p:sp>
        <p:nvSpPr>
          <p:cNvPr id="15362" name="Text Box 2"/>
          <p:cNvSpPr txBox="1">
            <a:spLocks noChangeArrowheads="1"/>
          </p:cNvSpPr>
          <p:nvPr/>
        </p:nvSpPr>
        <p:spPr bwMode="auto">
          <a:xfrm>
            <a:off x="457200" y="1447800"/>
            <a:ext cx="8229600" cy="432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341313" indent="-341313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3200" dirty="0">
                <a:latin typeface="Calibri" charset="0"/>
              </a:rPr>
              <a:t>Collaborative software engineering experience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3200" dirty="0">
                <a:latin typeface="Calibri" charset="0"/>
              </a:rPr>
              <a:t>Design (use cases, component specification)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200" dirty="0">
                <a:latin typeface="Calibri" charset="0"/>
              </a:rPr>
              <a:t>Documentation (how to, docstrings)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200" dirty="0">
                <a:latin typeface="Calibri" charset="0"/>
              </a:rPr>
              <a:t>Style (PEP8, pylint)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200" dirty="0">
                <a:latin typeface="Calibri" charset="0"/>
              </a:rPr>
              <a:t>Coding, testing &amp; milestones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200" dirty="0">
                <a:latin typeface="Calibri" charset="0"/>
              </a:rPr>
              <a:t>Standup &amp; code reviews</a:t>
            </a:r>
            <a:endParaRPr lang="en-US" sz="3200" dirty="0">
              <a:latin typeface="Calibri" charset="0"/>
            </a:endParaRP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endParaRPr lang="en-US" sz="3200" dirty="0">
              <a:latin typeface="Calibri" charset="0"/>
            </a:endParaRPr>
          </a:p>
        </p:txBody>
      </p:sp>
      <p:sp>
        <p:nvSpPr>
          <p:cNvPr id="15364" name="Text Box 4"/>
          <p:cNvSpPr txBox="1">
            <a:spLocks noChangeArrowheads="1"/>
          </p:cNvSpPr>
          <p:nvPr/>
        </p:nvSpPr>
        <p:spPr bwMode="auto">
          <a:xfrm>
            <a:off x="6543675" y="6248400"/>
            <a:ext cx="1381125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buClrTx/>
              <a:buFontTx/>
              <a:buNone/>
              <a:defRPr/>
            </a:pPr>
            <a:fld id="{8B804784-53DF-1942-BD3E-6E4D7283BCAC}" type="slidenum">
              <a:rPr lang="en-US" sz="1800" smtClean="0"/>
              <a:pPr>
                <a:buClrTx/>
                <a:buFontTx/>
                <a:buNone/>
                <a:defRPr/>
              </a:pPr>
              <a:t>21</a:t>
            </a:fld>
            <a:endParaRPr lang="en-US" sz="1800"/>
          </a:p>
        </p:txBody>
      </p:sp>
      <p:sp>
        <p:nvSpPr>
          <p:cNvPr id="2" name="TextBox 1"/>
          <p:cNvSpPr txBox="1"/>
          <p:nvPr/>
        </p:nvSpPr>
        <p:spPr>
          <a:xfrm>
            <a:off x="5715000" y="5638800"/>
            <a:ext cx="324725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  <a:hlinkClick r:id="rId3"/>
              </a:rPr>
              <a:t>http://uwseds.github.io</a:t>
            </a:r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FC3FF1B-9E01-7810-0784-C74FE845503A}"/>
              </a:ext>
            </a:extLst>
          </p:cNvPr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D82570-6E13-B6DA-764C-FC5F52986166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>
              <a:defRPr/>
            </a:pPr>
            <a:fld id="{027F8ADA-C949-394C-AE71-B5975E4751C1}" type="slidenum">
              <a:rPr lang="en-US" altLang="x-none" smtClean="0"/>
              <a:pPr>
                <a:defRPr/>
              </a:pPr>
              <a:t>21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49113482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ext Box 1"/>
          <p:cNvSpPr txBox="1">
            <a:spLocks noChangeArrowheads="1"/>
          </p:cNvSpPr>
          <p:nvPr/>
        </p:nvSpPr>
        <p:spPr bwMode="auto">
          <a:xfrm>
            <a:off x="457200" y="381000"/>
            <a:ext cx="822960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>
              <a:buClrTx/>
              <a:buFontTx/>
              <a:buNone/>
              <a:defRPr/>
            </a:pPr>
            <a:r>
              <a:rPr lang="en-US" sz="3600" b="1" dirty="0">
                <a:latin typeface="Calibri" charset="0"/>
              </a:rPr>
              <a:t>Project Type 1:</a:t>
            </a:r>
          </a:p>
          <a:p>
            <a:pPr algn="ctr">
              <a:buClrTx/>
              <a:buFontTx/>
              <a:buNone/>
              <a:defRPr/>
            </a:pPr>
            <a:r>
              <a:rPr lang="en-US" sz="3600" b="1" i="1" dirty="0">
                <a:latin typeface="Calibri" charset="0"/>
              </a:rPr>
              <a:t>Answer “Research” Questions</a:t>
            </a:r>
          </a:p>
        </p:txBody>
      </p:sp>
      <p:sp>
        <p:nvSpPr>
          <p:cNvPr id="15362" name="Text Box 2"/>
          <p:cNvSpPr txBox="1">
            <a:spLocks noChangeArrowheads="1"/>
          </p:cNvSpPr>
          <p:nvPr/>
        </p:nvSpPr>
        <p:spPr bwMode="auto">
          <a:xfrm>
            <a:off x="457200" y="1766888"/>
            <a:ext cx="8229600" cy="432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341313" indent="-341313" eaLnBrk="0" hangingPunct="0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spcBef>
                <a:spcPts val="800"/>
              </a:spcBef>
              <a:buFont typeface="Arial" charset="0"/>
              <a:buChar char="•"/>
            </a:pPr>
            <a:r>
              <a:rPr lang="en-US" altLang="x-none" sz="3200" dirty="0">
                <a:solidFill>
                  <a:srgbClr val="000000"/>
                </a:solidFill>
                <a:latin typeface="Calibri" charset="0"/>
              </a:rPr>
              <a:t>Problem statement: Answer two to three questions of business or scientific relevance</a:t>
            </a:r>
          </a:p>
          <a:p>
            <a:pPr lvl="1" eaLnBrk="1" hangingPunct="1">
              <a:spcBef>
                <a:spcPts val="800"/>
              </a:spcBef>
              <a:buFont typeface="Arial" charset="0"/>
              <a:buChar char="•"/>
            </a:pPr>
            <a:r>
              <a:rPr lang="en-US" altLang="x-none" sz="3200" dirty="0">
                <a:solidFill>
                  <a:srgbClr val="000000"/>
                </a:solidFill>
                <a:latin typeface="Calibri" charset="0"/>
              </a:rPr>
              <a:t>Use a </a:t>
            </a:r>
            <a:r>
              <a:rPr lang="en-US" altLang="x-none" sz="3200" dirty="0" err="1">
                <a:solidFill>
                  <a:srgbClr val="000000"/>
                </a:solidFill>
                <a:latin typeface="Calibri" charset="0"/>
              </a:rPr>
              <a:t>Jupyter</a:t>
            </a:r>
            <a:r>
              <a:rPr lang="en-US" altLang="x-none" sz="3200" dirty="0">
                <a:solidFill>
                  <a:srgbClr val="000000"/>
                </a:solidFill>
                <a:latin typeface="Calibri" charset="0"/>
              </a:rPr>
              <a:t> notebook and supporting python files</a:t>
            </a:r>
          </a:p>
          <a:p>
            <a:pPr eaLnBrk="1" hangingPunct="1">
              <a:spcBef>
                <a:spcPts val="800"/>
              </a:spcBef>
              <a:buFont typeface="Arial" charset="0"/>
              <a:buChar char="•"/>
            </a:pPr>
            <a:r>
              <a:rPr lang="en-US" altLang="x-none" sz="3200" dirty="0">
                <a:solidFill>
                  <a:srgbClr val="000000"/>
                </a:solidFill>
                <a:latin typeface="Calibri" charset="0"/>
              </a:rPr>
              <a:t>Example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3200" dirty="0">
                <a:solidFill>
                  <a:schemeClr val="tx1"/>
                </a:solidFill>
                <a:latin typeface="Calibri" charset="0"/>
                <a:hlinkClick r:id="rId3"/>
              </a:rPr>
              <a:t>Connect the Dots</a:t>
            </a:r>
            <a:r>
              <a:rPr lang="en-US" sz="3200" dirty="0">
                <a:solidFill>
                  <a:schemeClr val="tx1"/>
                </a:solidFill>
                <a:latin typeface="Calibri" charset="0"/>
              </a:rPr>
              <a:t>: Predicting HIV viral load using new low-cost testing techniques</a:t>
            </a:r>
            <a:endParaRPr lang="is-IS" sz="3200" dirty="0">
              <a:solidFill>
                <a:schemeClr val="tx1"/>
              </a:solidFill>
              <a:latin typeface="Calibri" charset="0"/>
            </a:endParaRPr>
          </a:p>
        </p:txBody>
      </p:sp>
      <p:sp>
        <p:nvSpPr>
          <p:cNvPr id="15364" name="Text Box 4"/>
          <p:cNvSpPr txBox="1">
            <a:spLocks noChangeArrowheads="1"/>
          </p:cNvSpPr>
          <p:nvPr/>
        </p:nvSpPr>
        <p:spPr bwMode="auto">
          <a:xfrm>
            <a:off x="6543675" y="6248400"/>
            <a:ext cx="1381125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buClrTx/>
              <a:buFontTx/>
              <a:buNone/>
            </a:pPr>
            <a:fld id="{7A39B091-0409-9845-B7E4-33520292F0E9}" type="slidenum">
              <a:rPr lang="en-US" altLang="x-none" sz="1800">
                <a:solidFill>
                  <a:srgbClr val="000000"/>
                </a:solidFill>
              </a:rPr>
              <a:pPr eaLnBrk="1" hangingPunct="1">
                <a:buClrTx/>
                <a:buFontTx/>
                <a:buNone/>
              </a:pPr>
              <a:t>22</a:t>
            </a:fld>
            <a:endParaRPr lang="en-US" altLang="x-none" sz="1800">
              <a:solidFill>
                <a:srgbClr val="000000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A3BA3A4-7BFC-9CAE-CC98-78DD055C0D8C}"/>
              </a:ext>
            </a:extLst>
          </p:cNvPr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F3C131-8681-E9BE-7A6B-106037CD9DF4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>
              <a:defRPr/>
            </a:pPr>
            <a:fld id="{027F8ADA-C949-394C-AE71-B5975E4751C1}" type="slidenum">
              <a:rPr lang="en-US" altLang="x-none" smtClean="0"/>
              <a:pPr>
                <a:defRPr/>
              </a:pPr>
              <a:t>22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234102790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ext Box 1"/>
          <p:cNvSpPr txBox="1">
            <a:spLocks noChangeArrowheads="1"/>
          </p:cNvSpPr>
          <p:nvPr/>
        </p:nvSpPr>
        <p:spPr bwMode="auto">
          <a:xfrm>
            <a:off x="457200" y="381000"/>
            <a:ext cx="822960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>
              <a:buClrTx/>
              <a:buFontTx/>
              <a:buNone/>
              <a:defRPr/>
            </a:pPr>
            <a:r>
              <a:rPr lang="en-US" sz="3600" b="1" dirty="0">
                <a:latin typeface="Calibri" charset="0"/>
              </a:rPr>
              <a:t>Capstone Project Type 2:</a:t>
            </a:r>
          </a:p>
          <a:p>
            <a:pPr algn="ctr">
              <a:buClrTx/>
              <a:buFontTx/>
              <a:buNone/>
              <a:defRPr/>
            </a:pPr>
            <a:r>
              <a:rPr lang="en-US" sz="3600" b="1" i="1" dirty="0">
                <a:latin typeface="Calibri" charset="0"/>
              </a:rPr>
              <a:t>Create Reusable Data</a:t>
            </a:r>
          </a:p>
        </p:txBody>
      </p:sp>
      <p:sp>
        <p:nvSpPr>
          <p:cNvPr id="15362" name="Text Box 2"/>
          <p:cNvSpPr txBox="1">
            <a:spLocks noChangeArrowheads="1"/>
          </p:cNvSpPr>
          <p:nvPr/>
        </p:nvSpPr>
        <p:spPr bwMode="auto">
          <a:xfrm>
            <a:off x="457200" y="1752600"/>
            <a:ext cx="8229600" cy="396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341313" indent="-341313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3200" dirty="0">
                <a:latin typeface="Calibri" charset="0"/>
              </a:rPr>
              <a:t>Problem statement: Create data repository with tools  (e.g., search, visualization, analytics)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3200" dirty="0">
                <a:latin typeface="Calibri" charset="0"/>
              </a:rPr>
              <a:t>Example</a:t>
            </a:r>
          </a:p>
          <a:p>
            <a:pPr lvl="1" eaLnBrk="1" hangingPunct="1">
              <a:spcBef>
                <a:spcPts val="800"/>
              </a:spcBef>
              <a:buFont typeface="Arial" charset="0"/>
              <a:buChar char="•"/>
            </a:pPr>
            <a:r>
              <a:rPr lang="en-US" altLang="x-none" sz="3200" dirty="0">
                <a:latin typeface="Calibri" charset="0"/>
                <a:hlinkClick r:id="rId3"/>
              </a:rPr>
              <a:t>PyWRIS</a:t>
            </a:r>
            <a:r>
              <a:rPr lang="en-US" altLang="x-none" sz="3200" dirty="0">
                <a:latin typeface="Calibri" charset="0"/>
              </a:rPr>
              <a:t>: Make India Water Resource Information available to reusable python code.</a:t>
            </a:r>
          </a:p>
        </p:txBody>
      </p:sp>
      <p:sp>
        <p:nvSpPr>
          <p:cNvPr id="15364" name="Text Box 4"/>
          <p:cNvSpPr txBox="1">
            <a:spLocks noChangeArrowheads="1"/>
          </p:cNvSpPr>
          <p:nvPr/>
        </p:nvSpPr>
        <p:spPr bwMode="auto">
          <a:xfrm>
            <a:off x="6543675" y="6248400"/>
            <a:ext cx="1381125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buClrTx/>
              <a:buFontTx/>
              <a:buNone/>
            </a:pPr>
            <a:fld id="{DA0CF3A1-439A-4B4C-A67C-840DC04B2B16}" type="slidenum">
              <a:rPr lang="en-US" altLang="x-none" sz="1800">
                <a:solidFill>
                  <a:srgbClr val="000000"/>
                </a:solidFill>
              </a:rPr>
              <a:pPr eaLnBrk="1" hangingPunct="1">
                <a:buClrTx/>
                <a:buFontTx/>
                <a:buNone/>
              </a:pPr>
              <a:t>23</a:t>
            </a:fld>
            <a:endParaRPr lang="en-US" altLang="x-none" sz="1800">
              <a:solidFill>
                <a:srgbClr val="000000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ACA5E32-8229-12FE-EDE0-154D39E50585}"/>
              </a:ext>
            </a:extLst>
          </p:cNvPr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E049C8-7F38-0355-CDE7-AFEF9361E80D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>
              <a:defRPr/>
            </a:pPr>
            <a:fld id="{027F8ADA-C949-394C-AE71-B5975E4751C1}" type="slidenum">
              <a:rPr lang="en-US" altLang="x-none" smtClean="0"/>
              <a:pPr>
                <a:defRPr/>
              </a:pPr>
              <a:t>23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186924924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ext Box 1"/>
          <p:cNvSpPr txBox="1">
            <a:spLocks noChangeArrowheads="1"/>
          </p:cNvSpPr>
          <p:nvPr/>
        </p:nvSpPr>
        <p:spPr bwMode="auto">
          <a:xfrm>
            <a:off x="457200" y="381000"/>
            <a:ext cx="822960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>
              <a:buClrTx/>
              <a:buFontTx/>
              <a:buNone/>
              <a:defRPr/>
            </a:pPr>
            <a:r>
              <a:rPr lang="en-US" sz="3600" b="1" dirty="0">
                <a:latin typeface="Calibri" charset="0"/>
              </a:rPr>
              <a:t>Project Type 3:</a:t>
            </a:r>
          </a:p>
          <a:p>
            <a:pPr algn="ctr">
              <a:buClrTx/>
              <a:buFontTx/>
              <a:buNone/>
              <a:defRPr/>
            </a:pPr>
            <a:r>
              <a:rPr lang="en-US" sz="3600" b="1" i="1" dirty="0">
                <a:latin typeface="Calibri" charset="0"/>
              </a:rPr>
              <a:t>Create a Tool</a:t>
            </a:r>
          </a:p>
        </p:txBody>
      </p:sp>
      <p:sp>
        <p:nvSpPr>
          <p:cNvPr id="15362" name="Text Box 2"/>
          <p:cNvSpPr txBox="1">
            <a:spLocks noChangeArrowheads="1"/>
          </p:cNvSpPr>
          <p:nvPr/>
        </p:nvSpPr>
        <p:spPr bwMode="auto">
          <a:xfrm>
            <a:off x="457200" y="1752600"/>
            <a:ext cx="8229600" cy="396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341313" indent="-341313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3200" dirty="0">
                <a:latin typeface="Calibri" charset="0"/>
              </a:rPr>
              <a:t>Problem statement: Solve a problem common to many users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3200" dirty="0">
                <a:latin typeface="Calibri" charset="0"/>
              </a:rPr>
              <a:t>Don’t re-invent the wheel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3200" dirty="0">
                <a:latin typeface="Calibri" charset="0"/>
              </a:rPr>
              <a:t>Example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3200" dirty="0">
                <a:latin typeface="Calibri" charset="0"/>
                <a:hlinkClick r:id="rId3"/>
              </a:rPr>
              <a:t>MoSnoPro-US</a:t>
            </a:r>
            <a:r>
              <a:rPr lang="en-US" sz="3200" dirty="0">
                <a:latin typeface="Calibri" charset="0"/>
              </a:rPr>
              <a:t> </a:t>
            </a:r>
            <a:r>
              <a:rPr lang="mr-IN" sz="3200" dirty="0">
                <a:latin typeface="Calibri" charset="0"/>
              </a:rPr>
              <a:t>–</a:t>
            </a:r>
            <a:r>
              <a:rPr lang="en-US" sz="3200" dirty="0">
                <a:latin typeface="Calibri" charset="0"/>
              </a:rPr>
              <a:t> Modeling and visualization for snow-pack properties to make model data accessible to non-experts</a:t>
            </a:r>
          </a:p>
        </p:txBody>
      </p:sp>
      <p:sp>
        <p:nvSpPr>
          <p:cNvPr id="15364" name="Text Box 4"/>
          <p:cNvSpPr txBox="1">
            <a:spLocks noChangeArrowheads="1"/>
          </p:cNvSpPr>
          <p:nvPr/>
        </p:nvSpPr>
        <p:spPr bwMode="auto">
          <a:xfrm>
            <a:off x="6543675" y="6248400"/>
            <a:ext cx="1381125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buClrTx/>
              <a:buFontTx/>
              <a:buNone/>
            </a:pPr>
            <a:fld id="{DA0CF3A1-439A-4B4C-A67C-840DC04B2B16}" type="slidenum">
              <a:rPr lang="en-US" altLang="x-none" sz="1800">
                <a:solidFill>
                  <a:srgbClr val="000000"/>
                </a:solidFill>
              </a:rPr>
              <a:pPr eaLnBrk="1" hangingPunct="1">
                <a:buClrTx/>
                <a:buFontTx/>
                <a:buNone/>
              </a:pPr>
              <a:t>24</a:t>
            </a:fld>
            <a:endParaRPr lang="en-US" altLang="x-none" sz="1800">
              <a:solidFill>
                <a:srgbClr val="000000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87F5B93-5BDB-0EC4-4680-AB1431C8F9EE}"/>
              </a:ext>
            </a:extLst>
          </p:cNvPr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097C135-2446-31C5-404A-0E660ADBB955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>
              <a:defRPr/>
            </a:pPr>
            <a:fld id="{027F8ADA-C949-394C-AE71-B5975E4751C1}" type="slidenum">
              <a:rPr lang="en-US" altLang="x-none" smtClean="0"/>
              <a:pPr>
                <a:defRPr/>
              </a:pPr>
              <a:t>24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321775640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Getting Started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2362200" y="1219200"/>
            <a:ext cx="3581400" cy="820234"/>
          </a:xfrm>
          <a:prstGeom prst="rect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lang="en-US" dirty="0"/>
              <a:t>Students present statements of interest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2857500" y="2494547"/>
            <a:ext cx="2590800" cy="934453"/>
          </a:xfrm>
          <a:prstGeom prst="rect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lang="en-US" dirty="0"/>
              <a:t>Gather with like minded students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2857500" y="3822198"/>
            <a:ext cx="2590800" cy="934453"/>
          </a:xfrm>
          <a:prstGeom prst="rect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lang="en-US" dirty="0"/>
              <a:t>Verify the project idea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2857500" y="5161547"/>
            <a:ext cx="2590800" cy="934453"/>
          </a:xfrm>
          <a:prstGeom prst="rect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lang="en-US" dirty="0"/>
              <a:t>Size the effort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cxnSp>
        <p:nvCxnSpPr>
          <p:cNvPr id="10" name="Straight Arrow Connector 9"/>
          <p:cNvCxnSpPr/>
          <p:nvPr/>
        </p:nvCxnSpPr>
        <p:spPr bwMode="auto">
          <a:xfrm>
            <a:off x="4152900" y="2039434"/>
            <a:ext cx="0" cy="455113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2" name="Straight Arrow Connector 11"/>
          <p:cNvCxnSpPr>
            <a:stCxn id="6" idx="2"/>
            <a:endCxn id="7" idx="0"/>
          </p:cNvCxnSpPr>
          <p:nvPr/>
        </p:nvCxnSpPr>
        <p:spPr bwMode="auto">
          <a:xfrm>
            <a:off x="4152900" y="3429000"/>
            <a:ext cx="0" cy="393198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4" name="Straight Arrow Connector 13"/>
          <p:cNvCxnSpPr>
            <a:stCxn id="7" idx="2"/>
            <a:endCxn id="8" idx="0"/>
          </p:cNvCxnSpPr>
          <p:nvPr/>
        </p:nvCxnSpPr>
        <p:spPr bwMode="auto">
          <a:xfrm>
            <a:off x="4152900" y="4756651"/>
            <a:ext cx="0" cy="404896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8" name="Elbow Connector 17"/>
          <p:cNvCxnSpPr>
            <a:stCxn id="7" idx="1"/>
            <a:endCxn id="6" idx="1"/>
          </p:cNvCxnSpPr>
          <p:nvPr/>
        </p:nvCxnSpPr>
        <p:spPr bwMode="auto">
          <a:xfrm rot="10800000">
            <a:off x="2857500" y="2961775"/>
            <a:ext cx="12700" cy="1327651"/>
          </a:xfrm>
          <a:prstGeom prst="bentConnector3">
            <a:avLst>
              <a:gd name="adj1" fmla="val 1800000"/>
            </a:avLst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0" name="Elbow Connector 19"/>
          <p:cNvCxnSpPr>
            <a:stCxn id="8" idx="1"/>
            <a:endCxn id="6" idx="1"/>
          </p:cNvCxnSpPr>
          <p:nvPr/>
        </p:nvCxnSpPr>
        <p:spPr bwMode="auto">
          <a:xfrm rot="10800000">
            <a:off x="2857500" y="2961774"/>
            <a:ext cx="12700" cy="2667000"/>
          </a:xfrm>
          <a:prstGeom prst="bentConnector3">
            <a:avLst>
              <a:gd name="adj1" fmla="val 3884213"/>
            </a:avLst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3" name="Elbow Connector 22"/>
          <p:cNvCxnSpPr>
            <a:stCxn id="8" idx="3"/>
            <a:endCxn id="7" idx="3"/>
          </p:cNvCxnSpPr>
          <p:nvPr/>
        </p:nvCxnSpPr>
        <p:spPr bwMode="auto">
          <a:xfrm flipV="1">
            <a:off x="5448300" y="4289425"/>
            <a:ext cx="12700" cy="1339349"/>
          </a:xfrm>
          <a:prstGeom prst="bentConnector3">
            <a:avLst>
              <a:gd name="adj1" fmla="val 1800000"/>
            </a:avLst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48A750-A991-59F1-07D5-A7CF7D6398F1}"/>
              </a:ext>
            </a:extLst>
          </p:cNvPr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5000E7-1516-7926-6EF9-8C6A96D33263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>
              <a:defRPr/>
            </a:pPr>
            <a:fld id="{45F3A47B-B38C-184F-B00C-3A36C770291A}" type="slidenum">
              <a:rPr lang="en-US" altLang="x-none" smtClean="0"/>
              <a:pPr>
                <a:defRPr/>
              </a:pPr>
              <a:t>25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301788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ext Box 1"/>
          <p:cNvSpPr txBox="1">
            <a:spLocks noChangeArrowheads="1"/>
          </p:cNvSpPr>
          <p:nvPr/>
        </p:nvSpPr>
        <p:spPr bwMode="auto">
          <a:xfrm>
            <a:off x="457200" y="381000"/>
            <a:ext cx="822960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>
              <a:buClrTx/>
              <a:buFontTx/>
              <a:buNone/>
              <a:defRPr/>
            </a:pPr>
            <a:r>
              <a:rPr lang="en-US" sz="3600" b="1" dirty="0">
                <a:latin typeface="Calibri" charset="0"/>
              </a:rPr>
              <a:t>Things to Think About</a:t>
            </a:r>
          </a:p>
        </p:txBody>
      </p:sp>
      <p:sp>
        <p:nvSpPr>
          <p:cNvPr id="15362" name="Text Box 2"/>
          <p:cNvSpPr txBox="1">
            <a:spLocks noChangeArrowheads="1"/>
          </p:cNvSpPr>
          <p:nvPr/>
        </p:nvSpPr>
        <p:spPr bwMode="auto">
          <a:xfrm>
            <a:off x="457200" y="1447800"/>
            <a:ext cx="8229600" cy="432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341313" indent="-341313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3200" dirty="0">
                <a:latin typeface="Calibri" charset="0"/>
              </a:rPr>
              <a:t>Topics of interest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Is there an unmet need (i.e. no code already exists)?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Is there only commercial software available for a task?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What is the potential user base?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3200" dirty="0">
                <a:latin typeface="Calibri" charset="0"/>
              </a:rPr>
              <a:t>Data you have access to NOW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3200" dirty="0">
                <a:latin typeface="Calibri" charset="0"/>
              </a:rPr>
              <a:t>How much you’ve used the data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3200" dirty="0">
                <a:latin typeface="Calibri" charset="0"/>
              </a:rPr>
              <a:t>Code you have to access the data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3200" dirty="0">
                <a:latin typeface="Calibri" charset="0"/>
              </a:rPr>
              <a:t>How clean the data are</a:t>
            </a:r>
          </a:p>
        </p:txBody>
      </p:sp>
      <p:sp>
        <p:nvSpPr>
          <p:cNvPr id="15364" name="Text Box 4"/>
          <p:cNvSpPr txBox="1">
            <a:spLocks noChangeArrowheads="1"/>
          </p:cNvSpPr>
          <p:nvPr/>
        </p:nvSpPr>
        <p:spPr bwMode="auto">
          <a:xfrm>
            <a:off x="6543675" y="6248400"/>
            <a:ext cx="1381125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buClrTx/>
              <a:buFontTx/>
              <a:buNone/>
              <a:defRPr/>
            </a:pPr>
            <a:fld id="{8B804784-53DF-1942-BD3E-6E4D7283BCAC}" type="slidenum">
              <a:rPr lang="en-US" sz="1800" smtClean="0"/>
              <a:pPr>
                <a:buClrTx/>
                <a:buFontTx/>
                <a:buNone/>
                <a:defRPr/>
              </a:pPr>
              <a:t>26</a:t>
            </a:fld>
            <a:endParaRPr lang="en-US" sz="180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F455C9A-F356-1590-7922-071D010B202D}"/>
              </a:ext>
            </a:extLst>
          </p:cNvPr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31EED5C-0D67-3726-953B-491E0F534AAC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>
              <a:defRPr/>
            </a:pPr>
            <a:fld id="{027F8ADA-C949-394C-AE71-B5975E4751C1}" type="slidenum">
              <a:rPr lang="en-US" altLang="x-none" smtClean="0"/>
              <a:pPr>
                <a:defRPr/>
              </a:pPr>
              <a:t>26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75289442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ext Box 1"/>
          <p:cNvSpPr txBox="1">
            <a:spLocks noChangeArrowheads="1"/>
          </p:cNvSpPr>
          <p:nvPr/>
        </p:nvSpPr>
        <p:spPr bwMode="auto">
          <a:xfrm>
            <a:off x="457200" y="381000"/>
            <a:ext cx="822960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>
              <a:buClrTx/>
              <a:buFontTx/>
              <a:buNone/>
              <a:defRPr/>
            </a:pPr>
            <a:r>
              <a:rPr lang="en-US" sz="3600" b="1" dirty="0">
                <a:latin typeface="Calibri" charset="0"/>
              </a:rPr>
              <a:t>Verify the Project Idea</a:t>
            </a:r>
          </a:p>
        </p:txBody>
      </p:sp>
      <p:sp>
        <p:nvSpPr>
          <p:cNvPr id="15362" name="Text Box 2"/>
          <p:cNvSpPr txBox="1">
            <a:spLocks noChangeArrowheads="1"/>
          </p:cNvSpPr>
          <p:nvPr/>
        </p:nvSpPr>
        <p:spPr bwMode="auto">
          <a:xfrm>
            <a:off x="457200" y="1447800"/>
            <a:ext cx="8229600" cy="432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341313" indent="-341313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3200" dirty="0">
                <a:latin typeface="Calibri" charset="0"/>
              </a:rPr>
              <a:t>Is there an unmet need (i.e. no code already exists)?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3200" dirty="0">
                <a:latin typeface="Calibri" charset="0"/>
              </a:rPr>
              <a:t>Clarity about the project type?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3200" dirty="0">
                <a:latin typeface="Calibri" charset="0"/>
              </a:rPr>
              <a:t>Consensus on the problem being solved.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3200" dirty="0">
                <a:latin typeface="Calibri" charset="0"/>
              </a:rPr>
              <a:t>Do you have data that can solve the problem?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endParaRPr lang="en-US" sz="3200" dirty="0">
              <a:latin typeface="Calibri" charset="0"/>
            </a:endParaRPr>
          </a:p>
        </p:txBody>
      </p:sp>
      <p:sp>
        <p:nvSpPr>
          <p:cNvPr id="15364" name="Text Box 4"/>
          <p:cNvSpPr txBox="1">
            <a:spLocks noChangeArrowheads="1"/>
          </p:cNvSpPr>
          <p:nvPr/>
        </p:nvSpPr>
        <p:spPr bwMode="auto">
          <a:xfrm>
            <a:off x="6543675" y="6248400"/>
            <a:ext cx="1381125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buClrTx/>
              <a:buFontTx/>
              <a:buNone/>
              <a:defRPr/>
            </a:pPr>
            <a:fld id="{8B804784-53DF-1942-BD3E-6E4D7283BCAC}" type="slidenum">
              <a:rPr lang="en-US" sz="1800" smtClean="0"/>
              <a:pPr>
                <a:buClrTx/>
                <a:buFontTx/>
                <a:buNone/>
                <a:defRPr/>
              </a:pPr>
              <a:t>27</a:t>
            </a:fld>
            <a:endParaRPr lang="en-US" sz="180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0A666BB-B9E8-2C7C-0B0F-96DD16644417}"/>
              </a:ext>
            </a:extLst>
          </p:cNvPr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B812643-D522-E009-5ED4-52A9BE702B1B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>
              <a:defRPr/>
            </a:pPr>
            <a:fld id="{027F8ADA-C949-394C-AE71-B5975E4751C1}" type="slidenum">
              <a:rPr lang="en-US" altLang="x-none" smtClean="0"/>
              <a:pPr>
                <a:defRPr/>
              </a:pPr>
              <a:t>27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660151631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ext Box 1"/>
          <p:cNvSpPr txBox="1">
            <a:spLocks noChangeArrowheads="1"/>
          </p:cNvSpPr>
          <p:nvPr/>
        </p:nvSpPr>
        <p:spPr bwMode="auto">
          <a:xfrm>
            <a:off x="457200" y="381000"/>
            <a:ext cx="822960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>
              <a:buClrTx/>
              <a:buFontTx/>
              <a:buNone/>
              <a:defRPr/>
            </a:pPr>
            <a:r>
              <a:rPr lang="en-US" sz="3600" b="1" dirty="0">
                <a:latin typeface="Calibri" charset="0"/>
              </a:rPr>
              <a:t>More on the Data</a:t>
            </a:r>
          </a:p>
        </p:txBody>
      </p:sp>
      <p:sp>
        <p:nvSpPr>
          <p:cNvPr id="15362" name="Text Box 2"/>
          <p:cNvSpPr txBox="1">
            <a:spLocks noChangeArrowheads="1"/>
          </p:cNvSpPr>
          <p:nvPr/>
        </p:nvSpPr>
        <p:spPr bwMode="auto">
          <a:xfrm>
            <a:off x="457200" y="1447800"/>
            <a:ext cx="8229600" cy="432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341313" indent="-341313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3200" dirty="0">
                <a:latin typeface="Calibri" charset="0"/>
              </a:rPr>
              <a:t>At least two non-trivial data sets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3200" dirty="0">
                <a:latin typeface="Calibri" charset="0"/>
              </a:rPr>
              <a:t>Data need to be combined, joined, merged, etc. to answer the scientific questions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3200" dirty="0">
                <a:latin typeface="Calibri" charset="0"/>
              </a:rPr>
              <a:t>Have access to the data NOW!</a:t>
            </a:r>
          </a:p>
        </p:txBody>
      </p:sp>
      <p:sp>
        <p:nvSpPr>
          <p:cNvPr id="15364" name="Text Box 4"/>
          <p:cNvSpPr txBox="1">
            <a:spLocks noChangeArrowheads="1"/>
          </p:cNvSpPr>
          <p:nvPr/>
        </p:nvSpPr>
        <p:spPr bwMode="auto">
          <a:xfrm>
            <a:off x="6543675" y="6248400"/>
            <a:ext cx="1381125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buClrTx/>
              <a:buFontTx/>
              <a:buNone/>
              <a:defRPr/>
            </a:pPr>
            <a:fld id="{8B804784-53DF-1942-BD3E-6E4D7283BCAC}" type="slidenum">
              <a:rPr lang="en-US" sz="1800" smtClean="0"/>
              <a:pPr>
                <a:buClrTx/>
                <a:buFontTx/>
                <a:buNone/>
                <a:defRPr/>
              </a:pPr>
              <a:t>28</a:t>
            </a:fld>
            <a:endParaRPr lang="en-US" sz="180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646AEB0-8BE3-AC63-1109-9DF90A753421}"/>
              </a:ext>
            </a:extLst>
          </p:cNvPr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ED34E99-F0B4-13FB-7BED-91C2564558E1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>
              <a:defRPr/>
            </a:pPr>
            <a:fld id="{027F8ADA-C949-394C-AE71-B5975E4751C1}" type="slidenum">
              <a:rPr lang="en-US" altLang="x-none" smtClean="0"/>
              <a:pPr>
                <a:defRPr/>
              </a:pPr>
              <a:t>28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36650270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ext Box 1"/>
          <p:cNvSpPr txBox="1">
            <a:spLocks noChangeArrowheads="1"/>
          </p:cNvSpPr>
          <p:nvPr/>
        </p:nvSpPr>
        <p:spPr bwMode="auto">
          <a:xfrm>
            <a:off x="457200" y="381000"/>
            <a:ext cx="822960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>
              <a:buClrTx/>
              <a:buFontTx/>
              <a:buNone/>
              <a:defRPr/>
            </a:pPr>
            <a:r>
              <a:rPr lang="en-US" sz="3600" b="1" dirty="0">
                <a:latin typeface="Calibri" charset="0"/>
              </a:rPr>
              <a:t>Some Public Data</a:t>
            </a:r>
          </a:p>
        </p:txBody>
      </p:sp>
      <p:sp>
        <p:nvSpPr>
          <p:cNvPr id="15362" name="Text Box 2"/>
          <p:cNvSpPr txBox="1">
            <a:spLocks noChangeArrowheads="1"/>
          </p:cNvSpPr>
          <p:nvPr/>
        </p:nvSpPr>
        <p:spPr bwMode="auto">
          <a:xfrm>
            <a:off x="457200" y="1143000"/>
            <a:ext cx="8229600" cy="432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341313" indent="-341313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2000" dirty="0">
                <a:latin typeface="Calibri" charset="0"/>
                <a:hlinkClick r:id="rId3"/>
              </a:rPr>
              <a:t>http://drugbank.ca</a:t>
            </a:r>
            <a:endParaRPr lang="en-US" sz="2000" dirty="0">
              <a:latin typeface="Calibri" charset="0"/>
            </a:endParaRP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2000" dirty="0">
                <a:latin typeface="Calibri" charset="0"/>
                <a:hlinkClick r:id="rId4"/>
              </a:rPr>
              <a:t>http://toxnet.nlm.nih.gov</a:t>
            </a:r>
            <a:endParaRPr lang="en-US" sz="2000" dirty="0">
              <a:latin typeface="Calibri" charset="0"/>
            </a:endParaRP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2000" dirty="0">
                <a:latin typeface="Calibri" charset="0"/>
                <a:hlinkClick r:id="rId5"/>
              </a:rPr>
              <a:t>https://data.seattle.gov/Transportation/Traffic-Flow-Counts/7svg-ds5z</a:t>
            </a:r>
            <a:endParaRPr lang="en-US" sz="2000" dirty="0">
              <a:latin typeface="Calibri" charset="0"/>
            </a:endParaRP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2000" dirty="0">
                <a:latin typeface="Calibri" charset="0"/>
                <a:hlinkClick r:id="rId6"/>
              </a:rPr>
              <a:t>https://www.divvybikes.com/data</a:t>
            </a:r>
            <a:endParaRPr lang="en-US" sz="2000" dirty="0">
              <a:latin typeface="Calibri" charset="0"/>
            </a:endParaRP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2000" dirty="0">
                <a:latin typeface="Calibri" charset="0"/>
                <a:hlinkClick r:id="rId7"/>
              </a:rPr>
              <a:t>http://www.nyc.gov/html/tlc/html/about/trip_record_data.shtml</a:t>
            </a:r>
            <a:endParaRPr lang="en-US" sz="2000" dirty="0">
              <a:latin typeface="Calibri" charset="0"/>
            </a:endParaRP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2000" dirty="0">
                <a:latin typeface="Calibri" charset="0"/>
                <a:hlinkClick r:id="rId8"/>
              </a:rPr>
              <a:t>https://www.kaggle.com</a:t>
            </a:r>
            <a:endParaRPr lang="en-US" sz="2000" dirty="0">
              <a:latin typeface="Calibri" charset="0"/>
            </a:endParaRP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2000" dirty="0">
                <a:latin typeface="Calibri" charset="0"/>
                <a:hlinkClick r:id="rId9"/>
              </a:rPr>
              <a:t>Pronto bike data</a:t>
            </a:r>
            <a:endParaRPr lang="en-US" sz="2000" dirty="0">
              <a:latin typeface="Calibri" charset="0"/>
            </a:endParaRP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2000" dirty="0">
                <a:latin typeface="Calibri" charset="0"/>
                <a:hlinkClick r:id="rId10"/>
              </a:rPr>
              <a:t>American Fact Finder Data</a:t>
            </a:r>
            <a:endParaRPr lang="en-US" sz="2000" dirty="0">
              <a:latin typeface="Calibri" charset="0"/>
            </a:endParaRP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2000" dirty="0">
                <a:latin typeface="Calibri" charset="0"/>
                <a:hlinkClick r:id="rId11"/>
              </a:rPr>
              <a:t>European union data </a:t>
            </a:r>
            <a:r>
              <a:rPr lang="en-US" sz="2000" dirty="0">
                <a:latin typeface="Calibri" charset="0"/>
              </a:rPr>
              <a:t>(World bank)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2000" dirty="0">
                <a:latin typeface="Calibri" charset="0"/>
                <a:hlinkClick r:id="rId12"/>
              </a:rPr>
              <a:t>Russian federation data </a:t>
            </a:r>
            <a:r>
              <a:rPr lang="en-US" sz="2000" dirty="0">
                <a:latin typeface="Calibri" charset="0"/>
              </a:rPr>
              <a:t>(World bank)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2000" dirty="0">
                <a:latin typeface="Calibri" charset="0"/>
                <a:hlinkClick r:id="rId13"/>
              </a:rPr>
              <a:t>China data </a:t>
            </a:r>
            <a:r>
              <a:rPr lang="en-US" sz="2000" dirty="0">
                <a:latin typeface="Calibri" charset="0"/>
              </a:rPr>
              <a:t>(World bank)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endParaRPr lang="en-US" dirty="0">
              <a:latin typeface="Calibri" charset="0"/>
            </a:endParaRP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endParaRPr lang="en-US" sz="3200" dirty="0">
              <a:latin typeface="Calibri" charset="0"/>
            </a:endParaRP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endParaRPr lang="en-US" sz="3200" dirty="0">
              <a:latin typeface="Calibri" charset="0"/>
            </a:endParaRPr>
          </a:p>
        </p:txBody>
      </p:sp>
      <p:sp>
        <p:nvSpPr>
          <p:cNvPr id="15364" name="Text Box 4"/>
          <p:cNvSpPr txBox="1">
            <a:spLocks noChangeArrowheads="1"/>
          </p:cNvSpPr>
          <p:nvPr/>
        </p:nvSpPr>
        <p:spPr bwMode="auto">
          <a:xfrm>
            <a:off x="6543675" y="6248400"/>
            <a:ext cx="1381125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buClrTx/>
              <a:buFontTx/>
              <a:buNone/>
              <a:defRPr/>
            </a:pPr>
            <a:fld id="{8B804784-53DF-1942-BD3E-6E4D7283BCAC}" type="slidenum">
              <a:rPr lang="en-US" sz="1800" smtClean="0"/>
              <a:pPr>
                <a:buClrTx/>
                <a:buFontTx/>
                <a:buNone/>
                <a:defRPr/>
              </a:pPr>
              <a:t>29</a:t>
            </a:fld>
            <a:endParaRPr lang="en-US" sz="180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DE24B2D-7EA6-55AE-BB3E-FCC802ADB7AE}"/>
              </a:ext>
            </a:extLst>
          </p:cNvPr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9B0D70-CFC4-FB91-E343-026173DEA8C7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>
              <a:defRPr/>
            </a:pPr>
            <a:fld id="{027F8ADA-C949-394C-AE71-B5975E4751C1}" type="slidenum">
              <a:rPr lang="en-US" altLang="x-none" smtClean="0"/>
              <a:pPr>
                <a:defRPr/>
              </a:pPr>
              <a:t>29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223953669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A2D5709-E17F-95FC-2AA2-5486F87B4246}"/>
              </a:ext>
            </a:extLst>
          </p:cNvPr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9C8508-6F13-7A95-8CF4-E1236F911ADD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>
              <a:defRPr/>
            </a:pPr>
            <a:fld id="{282B1CBC-BE39-E649-8CCA-3D8B5AE24183}" type="slidenum">
              <a:rPr lang="en-US" altLang="x-none" smtClean="0"/>
              <a:pPr>
                <a:defRPr/>
              </a:pPr>
              <a:t>3</a:t>
            </a:fld>
            <a:endParaRPr lang="en-US" altLang="x-none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FC94A3B-B27F-A9AB-ED67-695675D41500}"/>
              </a:ext>
            </a:extLst>
          </p:cNvPr>
          <p:cNvSpPr txBox="1">
            <a:spLocks/>
          </p:cNvSpPr>
          <p:nvPr/>
        </p:nvSpPr>
        <p:spPr>
          <a:xfrm>
            <a:off x="-914400" y="361136"/>
            <a:ext cx="10515600" cy="1325563"/>
          </a:xfrm>
          <a:prstGeom prst="rect">
            <a:avLst/>
          </a:prstGeom>
        </p:spPr>
        <p:txBody>
          <a:bodyPr/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3600">
                <a:solidFill>
                  <a:srgbClr val="000000"/>
                </a:solidFill>
                <a:latin typeface="+mj-lt"/>
                <a:ea typeface="+mj-ea"/>
                <a:cs typeface="+mj-cs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3600">
                <a:solidFill>
                  <a:srgbClr val="000000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3600">
                <a:solidFill>
                  <a:srgbClr val="000000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3600">
                <a:solidFill>
                  <a:srgbClr val="000000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3600">
                <a:solidFill>
                  <a:srgbClr val="000000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2514600" indent="-228600" algn="ctr" defTabSz="45720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3600">
                <a:solidFill>
                  <a:srgbClr val="000000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2971800" indent="-228600" algn="ctr" defTabSz="45720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3600">
                <a:solidFill>
                  <a:srgbClr val="000000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3429000" indent="-228600" algn="ctr" defTabSz="45720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3600">
                <a:solidFill>
                  <a:srgbClr val="000000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3886200" indent="-228600" algn="ctr" defTabSz="45720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3600">
                <a:solidFill>
                  <a:srgbClr val="000000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 b="1" kern="0" dirty="0" err="1"/>
              <a:t>Bryna</a:t>
            </a:r>
            <a:r>
              <a:rPr lang="en-US" b="1" kern="0" dirty="0"/>
              <a:t> Hazelton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F69D23B-0E2E-92CC-E975-7753809CEFBC}"/>
              </a:ext>
            </a:extLst>
          </p:cNvPr>
          <p:cNvSpPr txBox="1">
            <a:spLocks/>
          </p:cNvSpPr>
          <p:nvPr/>
        </p:nvSpPr>
        <p:spPr>
          <a:xfrm>
            <a:off x="358761" y="5327389"/>
            <a:ext cx="3221491" cy="60960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0" fontAlgn="base" hangingPunct="0">
              <a:spcBef>
                <a:spcPts val="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0" fontAlgn="base" hangingPunct="0">
              <a:spcBef>
                <a:spcPts val="7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8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en-US" sz="2400" i="1" kern="0" dirty="0"/>
              <a:t>Email: </a:t>
            </a:r>
            <a:r>
              <a:rPr lang="en-US" sz="2400" i="1" kern="0" dirty="0" err="1"/>
              <a:t>brynah@uw.edu</a:t>
            </a:r>
            <a:endParaRPr lang="en-US" sz="2400" i="1" kern="0" dirty="0"/>
          </a:p>
        </p:txBody>
      </p:sp>
      <p:sp>
        <p:nvSpPr>
          <p:cNvPr id="8" name="AutoShape 2" descr="IMG_3968">
            <a:extLst>
              <a:ext uri="{FF2B5EF4-FFF2-40B4-BE49-F238E27FC236}">
                <a16:creationId xmlns:a16="http://schemas.microsoft.com/office/drawing/2014/main" id="{08040DBA-6D7C-8D5A-CD33-17B4C290747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65714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C7DF9A2-66C8-3635-DC2E-066F9D82E5A1}"/>
              </a:ext>
            </a:extLst>
          </p:cNvPr>
          <p:cNvSpPr txBox="1"/>
          <p:nvPr/>
        </p:nvSpPr>
        <p:spPr>
          <a:xfrm>
            <a:off x="3114675" y="1372925"/>
            <a:ext cx="5665056" cy="32669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kern="0" dirty="0">
                <a:solidFill>
                  <a:schemeClr val="tx1"/>
                </a:solidFill>
              </a:rPr>
              <a:t>Astrophysics, specifically studying the early universe with radio telescopes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kern="0" dirty="0">
                <a:solidFill>
                  <a:schemeClr val="tx1"/>
                </a:solidFill>
              </a:rPr>
              <a:t>Petabyte scale data analysis (software)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kern="0" dirty="0">
                <a:solidFill>
                  <a:schemeClr val="tx1"/>
                </a:solidFill>
              </a:rPr>
              <a:t>Develop open-source software packages used widely in radio astronomy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kern="0" dirty="0">
                <a:solidFill>
                  <a:schemeClr val="tx1"/>
                </a:solidFill>
              </a:rPr>
              <a:t>eScience Director of Research Programs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kern="0" dirty="0">
                <a:solidFill>
                  <a:schemeClr val="tx1"/>
                </a:solidFill>
              </a:rPr>
              <a:t>Love gardening, particularly edible things</a:t>
            </a:r>
          </a:p>
        </p:txBody>
      </p:sp>
      <p:pic>
        <p:nvPicPr>
          <p:cNvPr id="5" name="Picture 4" descr="A person smiling at the camera&#10;&#10;Description automatically generated">
            <a:extLst>
              <a:ext uri="{FF2B5EF4-FFF2-40B4-BE49-F238E27FC236}">
                <a16:creationId xmlns:a16="http://schemas.microsoft.com/office/drawing/2014/main" id="{04A46F7C-8444-4434-CD45-CA8C061D350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2829"/>
          <a:stretch/>
        </p:blipFill>
        <p:spPr>
          <a:xfrm>
            <a:off x="474758" y="1524000"/>
            <a:ext cx="2450909" cy="252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7923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ext Box 1"/>
          <p:cNvSpPr txBox="1">
            <a:spLocks noChangeArrowheads="1"/>
          </p:cNvSpPr>
          <p:nvPr/>
        </p:nvSpPr>
        <p:spPr bwMode="auto">
          <a:xfrm>
            <a:off x="457200" y="381000"/>
            <a:ext cx="822960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>
              <a:buClrTx/>
              <a:buFontTx/>
              <a:buNone/>
              <a:defRPr/>
            </a:pPr>
            <a:r>
              <a:rPr lang="en-US" sz="3600" b="1" dirty="0">
                <a:latin typeface="Calibri" charset="0"/>
              </a:rPr>
              <a:t>Data! Data! Data!</a:t>
            </a:r>
          </a:p>
        </p:txBody>
      </p:sp>
      <p:sp>
        <p:nvSpPr>
          <p:cNvPr id="15362" name="Text Box 2"/>
          <p:cNvSpPr txBox="1">
            <a:spLocks noChangeArrowheads="1"/>
          </p:cNvSpPr>
          <p:nvPr/>
        </p:nvSpPr>
        <p:spPr bwMode="auto">
          <a:xfrm>
            <a:off x="457200" y="1447800"/>
            <a:ext cx="8229600" cy="432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341313" indent="-341313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3200" dirty="0">
                <a:latin typeface="Calibri" charset="0"/>
              </a:rPr>
              <a:t>At least two non-trivial data sets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3200" dirty="0">
                <a:latin typeface="Calibri" charset="0"/>
              </a:rPr>
              <a:t>Data need to be combined, joined, merged, etc.</a:t>
            </a:r>
          </a:p>
          <a:p>
            <a:pPr marL="112713" indent="0">
              <a:spcBef>
                <a:spcPts val="800"/>
              </a:spcBef>
              <a:defRPr/>
            </a:pPr>
            <a:r>
              <a:rPr lang="en-US" sz="4800" b="1" dirty="0">
                <a:latin typeface="Calibri" charset="0"/>
              </a:rPr>
              <a:t>Think about your data NOW!</a:t>
            </a:r>
          </a:p>
        </p:txBody>
      </p:sp>
      <p:sp>
        <p:nvSpPr>
          <p:cNvPr id="15364" name="Text Box 4"/>
          <p:cNvSpPr txBox="1">
            <a:spLocks noChangeArrowheads="1"/>
          </p:cNvSpPr>
          <p:nvPr/>
        </p:nvSpPr>
        <p:spPr bwMode="auto">
          <a:xfrm>
            <a:off x="6543675" y="6248400"/>
            <a:ext cx="1381125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buClrTx/>
              <a:buFontTx/>
              <a:buNone/>
            </a:pPr>
            <a:fld id="{910AB6EC-FD4D-3D4B-8BEC-A66537D41534}" type="slidenum">
              <a:rPr lang="en-US" altLang="x-none" sz="1800">
                <a:solidFill>
                  <a:srgbClr val="000000"/>
                </a:solidFill>
              </a:rPr>
              <a:pPr eaLnBrk="1" hangingPunct="1">
                <a:buClrTx/>
                <a:buFontTx/>
                <a:buNone/>
              </a:pPr>
              <a:t>30</a:t>
            </a:fld>
            <a:endParaRPr lang="en-US" altLang="x-none" sz="1800">
              <a:solidFill>
                <a:srgbClr val="000000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8C3DDAC-1A3A-BD3A-FF92-08048A3E62DC}"/>
              </a:ext>
            </a:extLst>
          </p:cNvPr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EF24E47-A1A6-EA73-4013-127778CCF2B1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>
              <a:defRPr/>
            </a:pPr>
            <a:fld id="{027F8ADA-C949-394C-AE71-B5975E4751C1}" type="slidenum">
              <a:rPr lang="en-US" altLang="x-none" smtClean="0"/>
              <a:pPr>
                <a:defRPr/>
              </a:pPr>
              <a:t>30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10731610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ext Box 1"/>
          <p:cNvSpPr txBox="1">
            <a:spLocks noChangeArrowheads="1"/>
          </p:cNvSpPr>
          <p:nvPr/>
        </p:nvSpPr>
        <p:spPr bwMode="auto">
          <a:xfrm>
            <a:off x="457200" y="381000"/>
            <a:ext cx="822960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>
              <a:buClrTx/>
              <a:buFontTx/>
              <a:buNone/>
              <a:defRPr/>
            </a:pPr>
            <a:r>
              <a:rPr lang="en-US" sz="3600" b="1" dirty="0">
                <a:latin typeface="Calibri" charset="0"/>
              </a:rPr>
              <a:t>Project Ideation</a:t>
            </a:r>
          </a:p>
        </p:txBody>
      </p:sp>
      <p:sp>
        <p:nvSpPr>
          <p:cNvPr id="15362" name="Text Box 2"/>
          <p:cNvSpPr txBox="1">
            <a:spLocks noChangeArrowheads="1"/>
          </p:cNvSpPr>
          <p:nvPr/>
        </p:nvSpPr>
        <p:spPr bwMode="auto">
          <a:xfrm>
            <a:off x="457200" y="1066800"/>
            <a:ext cx="8229600" cy="432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341313" indent="-341313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2800" dirty="0">
                <a:latin typeface="Calibri" charset="0"/>
              </a:rPr>
              <a:t>Over the first few weeks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2800" dirty="0">
                <a:latin typeface="Calibri" charset="0"/>
              </a:rPr>
              <a:t>What areas are you interested in?  E.g. social good or a job demo.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2800" dirty="0">
                <a:latin typeface="Calibri" charset="0"/>
              </a:rPr>
              <a:t>What data are available in that space?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2800" dirty="0">
                <a:latin typeface="Calibri" charset="0"/>
              </a:rPr>
              <a:t>What tools already exist in that space?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2800" dirty="0">
                <a:latin typeface="Calibri" charset="0"/>
              </a:rPr>
              <a:t>What type of project is this? (answer research question, create reusable data, create a tool, other?)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2800" b="1" dirty="0">
                <a:latin typeface="Calibri" charset="0"/>
              </a:rPr>
              <a:t>Volunteer to give a one slide, 5 minute project idea pitch at the start of class!</a:t>
            </a:r>
          </a:p>
        </p:txBody>
      </p:sp>
      <p:sp>
        <p:nvSpPr>
          <p:cNvPr id="15364" name="Text Box 4"/>
          <p:cNvSpPr txBox="1">
            <a:spLocks noChangeArrowheads="1"/>
          </p:cNvSpPr>
          <p:nvPr/>
        </p:nvSpPr>
        <p:spPr bwMode="auto">
          <a:xfrm>
            <a:off x="6543675" y="6248400"/>
            <a:ext cx="1381125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buClrTx/>
              <a:buFontTx/>
              <a:buNone/>
              <a:defRPr/>
            </a:pPr>
            <a:fld id="{8B804784-53DF-1942-BD3E-6E4D7283BCAC}" type="slidenum">
              <a:rPr lang="en-US" sz="1800" smtClean="0"/>
              <a:pPr>
                <a:buClrTx/>
                <a:buFontTx/>
                <a:buNone/>
                <a:defRPr/>
              </a:pPr>
              <a:t>31</a:t>
            </a:fld>
            <a:endParaRPr lang="en-US" sz="180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25FDCED-1CDD-DCA8-CDDD-A1C2029F7093}"/>
              </a:ext>
            </a:extLst>
          </p:cNvPr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4E45025-55AF-4787-BCE7-4004781FEF01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>
              <a:defRPr/>
            </a:pPr>
            <a:fld id="{027F8ADA-C949-394C-AE71-B5975E4751C1}" type="slidenum">
              <a:rPr lang="en-US" altLang="x-none" smtClean="0"/>
              <a:pPr>
                <a:defRPr/>
              </a:pPr>
              <a:t>31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893042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01" name="Text Box 1"/>
          <p:cNvSpPr txBox="1">
            <a:spLocks noChangeArrowheads="1"/>
          </p:cNvSpPr>
          <p:nvPr/>
        </p:nvSpPr>
        <p:spPr bwMode="auto">
          <a:xfrm>
            <a:off x="457200" y="228600"/>
            <a:ext cx="82296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>
              <a:buSzPct val="100000"/>
            </a:pPr>
            <a:r>
              <a:rPr lang="en-US" altLang="x-none" sz="3600">
                <a:solidFill>
                  <a:srgbClr val="000000"/>
                </a:solidFill>
                <a:latin typeface="Calibri" charset="0"/>
              </a:rPr>
              <a:t>Course Web Page</a:t>
            </a:r>
          </a:p>
        </p:txBody>
      </p:sp>
      <p:sp>
        <p:nvSpPr>
          <p:cNvPr id="179202" name="Text Box 3"/>
          <p:cNvSpPr txBox="1">
            <a:spLocks noChangeArrowheads="1"/>
          </p:cNvSpPr>
          <p:nvPr/>
        </p:nvSpPr>
        <p:spPr bwMode="auto">
          <a:xfrm>
            <a:off x="6324600" y="6324600"/>
            <a:ext cx="1752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buSzPct val="100000"/>
            </a:pPr>
            <a:fld id="{A154BB29-5C3B-D04C-8429-1167617D7653}" type="slidenum">
              <a:rPr lang="en-US" altLang="x-none" sz="1800">
                <a:solidFill>
                  <a:srgbClr val="000000"/>
                </a:solidFill>
              </a:rPr>
              <a:pPr eaLnBrk="1" hangingPunct="1">
                <a:buSzPct val="100000"/>
              </a:pPr>
              <a:t>32</a:t>
            </a:fld>
            <a:endParaRPr lang="en-US" altLang="x-none" sz="1800">
              <a:solidFill>
                <a:srgbClr val="000000"/>
              </a:solidFill>
            </a:endParaRPr>
          </a:p>
        </p:txBody>
      </p:sp>
      <p:sp>
        <p:nvSpPr>
          <p:cNvPr id="179203" name="Rectangle 5"/>
          <p:cNvSpPr>
            <a:spLocks noChangeArrowheads="1"/>
          </p:cNvSpPr>
          <p:nvPr/>
        </p:nvSpPr>
        <p:spPr bwMode="auto">
          <a:xfrm>
            <a:off x="1219200" y="2133600"/>
            <a:ext cx="7391400" cy="203358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buSzPct val="100000"/>
            </a:pPr>
            <a:r>
              <a:rPr lang="en-US" altLang="x-none" sz="5400" dirty="0">
                <a:solidFill>
                  <a:srgbClr val="000000"/>
                </a:solidFill>
                <a:hlinkClick r:id="rId3"/>
              </a:rPr>
              <a:t>http://uwseds.github.io</a:t>
            </a:r>
            <a:endParaRPr lang="en-US" altLang="x-none" sz="5400" dirty="0">
              <a:solidFill>
                <a:srgbClr val="000000"/>
              </a:solidFill>
            </a:endParaRPr>
          </a:p>
          <a:p>
            <a:pPr eaLnBrk="1" hangingPunct="1">
              <a:buSzPct val="100000"/>
            </a:pPr>
            <a:endParaRPr lang="en-US" altLang="x-none" sz="7200" dirty="0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9E2F72A-808E-949A-7F6E-DABE5E84269F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>
              <a:defRPr/>
            </a:pPr>
            <a:fld id="{027F8ADA-C949-394C-AE71-B5975E4751C1}" type="slidenum">
              <a:rPr lang="en-US" altLang="x-none" smtClean="0"/>
              <a:pPr>
                <a:defRPr/>
              </a:pPr>
              <a:t>32</a:t>
            </a:fld>
            <a:endParaRPr lang="en-US" altLang="x-none"/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83E2111-B0F3-868F-84DD-9E7305B8A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Ian Quah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6250607-7F32-E060-9139-4107E02486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6200" y="762000"/>
            <a:ext cx="4572000" cy="5486401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300" dirty="0"/>
              <a:t>3</a:t>
            </a:r>
            <a:r>
              <a:rPr lang="en-US" sz="2300" baseline="30000" dirty="0"/>
              <a:t>rd</a:t>
            </a:r>
            <a:r>
              <a:rPr lang="en-US" sz="2300" dirty="0"/>
              <a:t> year PhD trainee in Psychology</a:t>
            </a:r>
            <a:br>
              <a:rPr lang="en-US" sz="2300" dirty="0"/>
            </a:br>
            <a:endParaRPr lang="en-US" sz="23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300" dirty="0"/>
              <a:t>I study how structure and function mutually constrain one another in the </a:t>
            </a:r>
            <a:r>
              <a:rPr lang="en-US" sz="2300" i="1" dirty="0"/>
              <a:t>d melanogaster </a:t>
            </a:r>
            <a:r>
              <a:rPr lang="en-US" sz="2300" dirty="0"/>
              <a:t>via computational methods</a:t>
            </a:r>
            <a:br>
              <a:rPr lang="en-US" sz="2300" dirty="0"/>
            </a:br>
            <a:endParaRPr lang="en-US" sz="23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300" dirty="0"/>
              <a:t>Before coming back to school, I worked in cryptography and machine learning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3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300" dirty="0"/>
              <a:t>I enjoy (indoor) bouldering and making kimchi and yogurt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0E8BC61-7DC0-7280-64AC-4C1A8F9DE7E3}"/>
              </a:ext>
            </a:extLst>
          </p:cNvPr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CCB71B9-485C-6138-258F-9CEC5494E760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>
              <a:defRPr/>
            </a:pPr>
            <a:fld id="{282B1CBC-BE39-E649-8CCA-3D8B5AE24183}" type="slidenum">
              <a:rPr lang="en-US" altLang="x-none" smtClean="0"/>
              <a:pPr>
                <a:defRPr/>
              </a:pPr>
              <a:t>4</a:t>
            </a:fld>
            <a:endParaRPr lang="en-US" altLang="x-non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DCD40DD-B09D-813E-ACE3-2B4C0827520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2014"/>
          <a:stretch>
            <a:fillRect/>
          </a:stretch>
        </p:blipFill>
        <p:spPr>
          <a:xfrm>
            <a:off x="762000" y="411956"/>
            <a:ext cx="2572013" cy="3017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7087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9" name="Title 3"/>
          <p:cNvSpPr txBox="1">
            <a:spLocks noGrp="1"/>
          </p:cNvSpPr>
          <p:nvPr>
            <p:ph type="title"/>
          </p:nvPr>
        </p:nvSpPr>
        <p:spPr>
          <a:xfrm>
            <a:off x="457200" y="630238"/>
            <a:ext cx="8229600" cy="1143001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Elli Beres</a:t>
            </a:r>
            <a:endParaRPr dirty="0"/>
          </a:p>
        </p:txBody>
      </p:sp>
      <p:sp>
        <p:nvSpPr>
          <p:cNvPr id="1110" name="Slide Number Placeholder 2"/>
          <p:cNvSpPr txBox="1">
            <a:spLocks noGrp="1"/>
          </p:cNvSpPr>
          <p:nvPr>
            <p:ph type="sldNum" sz="quarter" idx="2"/>
          </p:nvPr>
        </p:nvSpPr>
        <p:spPr>
          <a:xfrm>
            <a:off x="6543675" y="6248400"/>
            <a:ext cx="334900" cy="350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6799" tIns="46799" rIns="46799" bIns="46799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215900" marR="0" indent="-2159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23900" algn="l"/>
              </a:tabLst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Times New Roman"/>
              </a:defRPr>
            </a:lvl1pPr>
            <a:lvl2pPr marL="0" marR="0" indent="4572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0" marR="0" indent="9144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0" marR="0" indent="13716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0" marR="0" indent="18288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0" marR="0" indent="22860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0" marR="0" indent="27432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0" marR="0" indent="32004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0" marR="0" indent="36576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86CB4B4D-7CA3-9044-876B-883B54F8677D}" type="slidenum">
              <a:rPr lang="en-US" smtClean="0"/>
              <a:pPr/>
              <a:t>5</a:t>
            </a:fld>
            <a:endParaRPr/>
          </a:p>
        </p:txBody>
      </p:sp>
      <p:sp>
        <p:nvSpPr>
          <p:cNvPr id="1111" name="TextBox 10"/>
          <p:cNvSpPr txBox="1"/>
          <p:nvPr/>
        </p:nvSpPr>
        <p:spPr>
          <a:xfrm>
            <a:off x="4062706" y="1372925"/>
            <a:ext cx="4671305" cy="37286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marL="342900" indent="-342900">
              <a:lnSpc>
                <a:spcPct val="150000"/>
              </a:lnSpc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rPr lang="en-US" dirty="0">
                <a:solidFill>
                  <a:schemeClr val="tx1"/>
                </a:solidFill>
              </a:rPr>
              <a:t>2</a:t>
            </a:r>
            <a:r>
              <a:rPr lang="en-US" baseline="30000" dirty="0">
                <a:solidFill>
                  <a:schemeClr val="tx1"/>
                </a:solidFill>
              </a:rPr>
              <a:t>nd</a:t>
            </a:r>
            <a:r>
              <a:rPr lang="en-US" dirty="0">
                <a:solidFill>
                  <a:schemeClr val="tx1"/>
                </a:solidFill>
              </a:rPr>
              <a:t> year graduate student in Computer Science &amp; Engineering</a:t>
            </a:r>
          </a:p>
          <a:p>
            <a:pPr marL="342900" indent="-342900">
              <a:lnSpc>
                <a:spcPct val="150000"/>
              </a:lnSpc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rPr lang="en-US" dirty="0">
                <a:solidFill>
                  <a:schemeClr val="tx1"/>
                </a:solidFill>
              </a:rPr>
              <a:t>Research synthetic biology with Dr. Sudarshan Pinglay at UWGS and the Seattle Hub for Synthetic Biology</a:t>
            </a:r>
          </a:p>
          <a:p>
            <a:pPr marL="342900" indent="-342900">
              <a:lnSpc>
                <a:spcPct val="150000"/>
              </a:lnSpc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rPr lang="en-US" dirty="0">
                <a:solidFill>
                  <a:schemeClr val="tx1"/>
                </a:solidFill>
              </a:rPr>
              <a:t>Love weightlifting, playing soccer, hiking, sci-fi and fantasy, and </a:t>
            </a:r>
            <a:r>
              <a:rPr lang="en-US" dirty="0" err="1">
                <a:solidFill>
                  <a:schemeClr val="tx1"/>
                </a:solidFill>
              </a:rPr>
              <a:t>GMing</a:t>
            </a:r>
            <a:r>
              <a:rPr lang="en-US" dirty="0">
                <a:solidFill>
                  <a:schemeClr val="tx1"/>
                </a:solidFill>
              </a:rPr>
              <a:t> and playing TTRPGs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1112" name="Image"/>
          <p:cNvPicPr>
            <a:picLocks noChangeAspect="1"/>
          </p:cNvPicPr>
          <p:nvPr/>
        </p:nvPicPr>
        <p:blipFill>
          <a:blip r:embed="rId2"/>
          <a:srcRect l="13036" r="13036"/>
          <a:stretch/>
        </p:blipFill>
        <p:spPr>
          <a:xfrm>
            <a:off x="629642" y="1517634"/>
            <a:ext cx="2950960" cy="3991688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Footer Placeholder 1">
            <a:extLst>
              <a:ext uri="{FF2B5EF4-FFF2-40B4-BE49-F238E27FC236}">
                <a16:creationId xmlns:a16="http://schemas.microsoft.com/office/drawing/2014/main" id="{A723A5D5-3239-2180-3456-7E74DA4809B4}"/>
              </a:ext>
            </a:extLst>
          </p:cNvPr>
          <p:cNvSpPr>
            <a:spLocks noGrp="1"/>
          </p:cNvSpPr>
          <p:nvPr>
            <p:ph type="ftr" idx="10"/>
          </p:nvPr>
        </p:nvSpPr>
        <p:spPr>
          <a:xfrm>
            <a:off x="3114675" y="6264275"/>
            <a:ext cx="2894013" cy="363538"/>
          </a:xfrm>
        </p:spPr>
        <p:txBody>
          <a:bodyPr/>
          <a:lstStyle/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83E2111-B0F3-868F-84DD-9E7305B8A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b="1" dirty="0"/>
              <a:t>Dave Beck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6250607-7F32-E060-9139-4107E02486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1143001"/>
          </a:xfrm>
        </p:spPr>
        <p:txBody>
          <a:bodyPr/>
          <a:lstStyle/>
          <a:p>
            <a:pPr marL="0" indent="0" algn="ctr"/>
            <a:r>
              <a:rPr lang="en-US" dirty="0"/>
              <a:t>I’m Dave, not Dr. Beck, or Professor Beck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0E8BC61-7DC0-7280-64AC-4C1A8F9DE7E3}"/>
              </a:ext>
            </a:extLst>
          </p:cNvPr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CCB71B9-485C-6138-258F-9CEC5494E760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>
              <a:defRPr/>
            </a:pPr>
            <a:fld id="{282B1CBC-BE39-E649-8CCA-3D8B5AE24183}" type="slidenum">
              <a:rPr lang="en-US" altLang="x-none" smtClean="0"/>
              <a:pPr>
                <a:defRPr/>
              </a:pPr>
              <a:t>6</a:t>
            </a:fld>
            <a:endParaRPr lang="en-US" altLang="x-non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0863A9-1D62-DCE2-EF59-6839CEF086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8051" y="2209800"/>
            <a:ext cx="29464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76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6250607-7F32-E060-9139-4107E02486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0E8BC61-7DC0-7280-64AC-4C1A8F9DE7E3}"/>
              </a:ext>
            </a:extLst>
          </p:cNvPr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CCB71B9-485C-6138-258F-9CEC5494E760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>
              <a:defRPr/>
            </a:pPr>
            <a:fld id="{282B1CBC-BE39-E649-8CCA-3D8B5AE24183}" type="slidenum">
              <a:rPr lang="en-US" altLang="x-none" smtClean="0"/>
              <a:pPr>
                <a:defRPr/>
              </a:pPr>
              <a:t>7</a:t>
            </a:fld>
            <a:endParaRPr lang="en-US" altLang="x-none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B569DFC6-262B-9D88-4281-96AC4EEA98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5B75E2D-C9D9-B342-EC15-A3CEBB2688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3839"/>
            <a:ext cx="9144000" cy="6670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347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5" name="Text Box 1"/>
          <p:cNvSpPr txBox="1">
            <a:spLocks noChangeArrowheads="1"/>
          </p:cNvSpPr>
          <p:nvPr/>
        </p:nvSpPr>
        <p:spPr bwMode="auto">
          <a:xfrm>
            <a:off x="457200" y="381000"/>
            <a:ext cx="82296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>
              <a:buSzPct val="100000"/>
            </a:pPr>
            <a:r>
              <a:rPr lang="en-US" altLang="x-none" sz="3600">
                <a:solidFill>
                  <a:srgbClr val="000000"/>
                </a:solidFill>
                <a:latin typeface="Calibri" charset="0"/>
              </a:rPr>
              <a:t>Agenda</a:t>
            </a:r>
          </a:p>
        </p:txBody>
      </p:sp>
      <p:sp>
        <p:nvSpPr>
          <p:cNvPr id="154626" name="Text Box 2"/>
          <p:cNvSpPr txBox="1">
            <a:spLocks noChangeArrowheads="1"/>
          </p:cNvSpPr>
          <p:nvPr/>
        </p:nvSpPr>
        <p:spPr bwMode="auto">
          <a:xfrm>
            <a:off x="457200" y="1447800"/>
            <a:ext cx="8229600" cy="432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 marL="341313" indent="-341313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spcBef>
                <a:spcPts val="800"/>
              </a:spcBef>
              <a:buClr>
                <a:srgbClr val="000000"/>
              </a:buClr>
              <a:buSzPct val="100000"/>
              <a:buFont typeface="Arial" charset="0"/>
              <a:buChar char="•"/>
            </a:pPr>
            <a:r>
              <a:rPr lang="en-US" altLang="x-none" sz="3200" dirty="0">
                <a:solidFill>
                  <a:srgbClr val="000000"/>
                </a:solidFill>
                <a:latin typeface="Calibri" charset="0"/>
              </a:rPr>
              <a:t>Why data science?</a:t>
            </a:r>
          </a:p>
          <a:p>
            <a:pPr eaLnBrk="1" hangingPunct="1">
              <a:spcBef>
                <a:spcPts val="800"/>
              </a:spcBef>
              <a:buClr>
                <a:srgbClr val="000000"/>
              </a:buClr>
              <a:buSzPct val="100000"/>
              <a:buFont typeface="Arial" charset="0"/>
              <a:buChar char="•"/>
            </a:pPr>
            <a:r>
              <a:rPr lang="en-US" altLang="x-none" sz="3200" dirty="0">
                <a:solidFill>
                  <a:srgbClr val="000000"/>
                </a:solidFill>
                <a:latin typeface="Calibri" charset="0"/>
              </a:rPr>
              <a:t>Course overview</a:t>
            </a:r>
          </a:p>
          <a:p>
            <a:pPr eaLnBrk="1" hangingPunct="1">
              <a:spcBef>
                <a:spcPts val="800"/>
              </a:spcBef>
              <a:buClr>
                <a:srgbClr val="000000"/>
              </a:buClr>
              <a:buSzPct val="100000"/>
              <a:buFont typeface="Arial" charset="0"/>
              <a:buChar char="•"/>
            </a:pPr>
            <a:r>
              <a:rPr lang="en-US" altLang="x-none" sz="3200" dirty="0">
                <a:solidFill>
                  <a:srgbClr val="000000"/>
                </a:solidFill>
                <a:latin typeface="Calibri" charset="0"/>
              </a:rPr>
              <a:t>Validating your software install</a:t>
            </a:r>
          </a:p>
        </p:txBody>
      </p:sp>
      <p:sp>
        <p:nvSpPr>
          <p:cNvPr id="154627" name="Text Box 4"/>
          <p:cNvSpPr txBox="1">
            <a:spLocks noChangeArrowheads="1"/>
          </p:cNvSpPr>
          <p:nvPr/>
        </p:nvSpPr>
        <p:spPr bwMode="auto">
          <a:xfrm>
            <a:off x="6543675" y="6248400"/>
            <a:ext cx="1381125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buSzPct val="100000"/>
            </a:pPr>
            <a:fld id="{E34EC161-5CED-374B-8E3E-F32E4893176E}" type="slidenum">
              <a:rPr lang="en-US" altLang="x-none" sz="1800">
                <a:solidFill>
                  <a:srgbClr val="000000"/>
                </a:solidFill>
              </a:rPr>
              <a:pPr eaLnBrk="1" hangingPunct="1">
                <a:buSzPct val="100000"/>
              </a:pPr>
              <a:t>8</a:t>
            </a:fld>
            <a:endParaRPr lang="en-US" altLang="x-none" sz="1800">
              <a:solidFill>
                <a:srgbClr val="00000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AF27CD9-B824-A2C5-7F9A-21F17AA5A14A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>
              <a:defRPr/>
            </a:pPr>
            <a:fld id="{282B1CBC-BE39-E649-8CCA-3D8B5AE24183}" type="slidenum">
              <a:rPr lang="en-US" altLang="x-none" smtClean="0"/>
              <a:pPr>
                <a:defRPr/>
              </a:pPr>
              <a:t>8</a:t>
            </a:fld>
            <a:endParaRPr lang="en-US" altLang="x-none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5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x-none"/>
              <a:t>Course Registration by Field of Study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159747" name="Slide Number Placeholder 1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CA38E17A-02A4-1D4B-8A2B-CD512C05D474}" type="slidenum">
              <a:rPr lang="en-US" altLang="x-none" sz="1800" smtClean="0">
                <a:solidFill>
                  <a:srgbClr val="000000"/>
                </a:solidFill>
                <a:latin typeface="Times New Roman" charset="0"/>
              </a:rPr>
              <a:pPr/>
              <a:t>9</a:t>
            </a:fld>
            <a:endParaRPr lang="en-US" altLang="x-none" sz="1800">
              <a:solidFill>
                <a:srgbClr val="000000"/>
              </a:solidFill>
              <a:latin typeface="Times New Roman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558DFF-A770-C784-F4CE-F8AAA4233F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664" y="846138"/>
            <a:ext cx="8102672" cy="547846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Calibri"/>
        <a:ea typeface="ＭＳ Ｐゴシック"/>
        <a:cs typeface="ＭＳ Ｐゴシック"/>
      </a:majorFont>
      <a:minorFont>
        <a:latin typeface="Calibri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2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Calibri"/>
        <a:ea typeface="ＭＳ Ｐゴシック"/>
        <a:cs typeface="ＭＳ Ｐゴシック"/>
      </a:majorFont>
      <a:minorFont>
        <a:latin typeface="Calibri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6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Calibri"/>
        <a:ea typeface="ＭＳ Ｐゴシック"/>
        <a:cs typeface="ＭＳ Ｐゴシック"/>
      </a:majorFont>
      <a:minorFont>
        <a:latin typeface="Calibri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24727</TotalTime>
  <Words>1716</Words>
  <Application>Microsoft Macintosh PowerPoint</Application>
  <PresentationFormat>On-screen Show (4:3)</PresentationFormat>
  <Paragraphs>304</Paragraphs>
  <Slides>32</Slides>
  <Notes>24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32</vt:i4>
      </vt:variant>
    </vt:vector>
  </HeadingPairs>
  <TitlesOfParts>
    <vt:vector size="39" baseType="lpstr">
      <vt:lpstr>Arial</vt:lpstr>
      <vt:lpstr>Times New Roman</vt:lpstr>
      <vt:lpstr>Calibri</vt:lpstr>
      <vt:lpstr>Wingdings</vt:lpstr>
      <vt:lpstr>1_Office Theme</vt:lpstr>
      <vt:lpstr>2_Office Theme</vt:lpstr>
      <vt:lpstr>6_Office Theme</vt:lpstr>
      <vt:lpstr>PowerPoint Presentation</vt:lpstr>
      <vt:lpstr>PowerPoint Presentation</vt:lpstr>
      <vt:lpstr>PowerPoint Presentation</vt:lpstr>
      <vt:lpstr>Ian Quah</vt:lpstr>
      <vt:lpstr>Elli Beres</vt:lpstr>
      <vt:lpstr>Dave Beck</vt:lpstr>
      <vt:lpstr>PowerPoint Presentation</vt:lpstr>
      <vt:lpstr>PowerPoint Presentation</vt:lpstr>
      <vt:lpstr>Course Registration by Field of Study</vt:lpstr>
      <vt:lpstr>PowerPoint Presentation</vt:lpstr>
      <vt:lpstr>Survey Results (21/51 responding)</vt:lpstr>
      <vt:lpstr>What you will learn</vt:lpstr>
      <vt:lpstr>Course Structure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Getting Started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Tricia Caparas</dc:creator>
  <cp:lastModifiedBy>Bryna Hazelton</cp:lastModifiedBy>
  <cp:revision>418</cp:revision>
  <cp:lastPrinted>1601-01-01T00:00:00Z</cp:lastPrinted>
  <dcterms:created xsi:type="dcterms:W3CDTF">2008-11-04T22:35:39Z</dcterms:created>
  <dcterms:modified xsi:type="dcterms:W3CDTF">2025-09-25T18:04:29Z</dcterms:modified>
</cp:coreProperties>
</file>